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7" r:id="rId2"/>
  </p:sldMasterIdLst>
  <p:notesMasterIdLst>
    <p:notesMasterId r:id="rId42"/>
  </p:notesMasterIdLst>
  <p:sldIdLst>
    <p:sldId id="356" r:id="rId3"/>
    <p:sldId id="355" r:id="rId4"/>
    <p:sldId id="358" r:id="rId5"/>
    <p:sldId id="259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30" r:id="rId14"/>
    <p:sldId id="309" r:id="rId15"/>
    <p:sldId id="312" r:id="rId16"/>
    <p:sldId id="278" r:id="rId17"/>
    <p:sldId id="279" r:id="rId18"/>
    <p:sldId id="287" r:id="rId19"/>
    <p:sldId id="286" r:id="rId20"/>
    <p:sldId id="288" r:id="rId21"/>
    <p:sldId id="289" r:id="rId22"/>
    <p:sldId id="290" r:id="rId23"/>
    <p:sldId id="291" r:id="rId24"/>
    <p:sldId id="292" r:id="rId25"/>
    <p:sldId id="314" r:id="rId26"/>
    <p:sldId id="329" r:id="rId27"/>
    <p:sldId id="315" r:id="rId28"/>
    <p:sldId id="316" r:id="rId29"/>
    <p:sldId id="317" r:id="rId30"/>
    <p:sldId id="331" r:id="rId31"/>
    <p:sldId id="332" r:id="rId32"/>
    <p:sldId id="333" r:id="rId33"/>
    <p:sldId id="334" r:id="rId34"/>
    <p:sldId id="318" r:id="rId35"/>
    <p:sldId id="319" r:id="rId36"/>
    <p:sldId id="325" r:id="rId37"/>
    <p:sldId id="326" r:id="rId38"/>
    <p:sldId id="327" r:id="rId39"/>
    <p:sldId id="324" r:id="rId40"/>
    <p:sldId id="32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0" autoAdjust="0"/>
    <p:restoredTop sz="89158" autoAdjust="0"/>
  </p:normalViewPr>
  <p:slideViewPr>
    <p:cSldViewPr snapToGrid="0" snapToObjects="1">
      <p:cViewPr varScale="1">
        <p:scale>
          <a:sx n="98" d="100"/>
          <a:sy n="98" d="100"/>
        </p:scale>
        <p:origin x="864" y="184"/>
      </p:cViewPr>
      <p:guideLst/>
    </p:cSldViewPr>
  </p:slideViewPr>
  <p:outlineViewPr>
    <p:cViewPr>
      <p:scale>
        <a:sx n="33" d="100"/>
        <a:sy n="33" d="100"/>
      </p:scale>
      <p:origin x="0" y="-7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7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2B5F3-CA21-B746-93BD-89BD39E53309}" type="datetimeFigureOut">
              <a:rPr lang="en-US" smtClean="0"/>
              <a:t>9/10/21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7D147-E104-D44D-A191-1057172D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8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4835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2415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aseline="0"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2851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THIS IS FROM</a:t>
            </a:r>
            <a:r>
              <a:rPr lang="en-US" baseline="0" dirty="0"/>
              <a:t> GRAD-CAM PAPER.</a:t>
            </a: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620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895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873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100"/>
            </a:pPr>
            <a:endParaRPr dirty="0"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1665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100"/>
            </a:pPr>
            <a:endParaRPr dirty="0"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1027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100"/>
            </a:pPr>
            <a:endParaRPr dirty="0"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7886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100"/>
            </a:pPr>
            <a:endParaRPr dirty="0"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730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100"/>
            </a:pPr>
            <a:endParaRPr dirty="0"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6789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6454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100"/>
            </a:pPr>
            <a:endParaRPr dirty="0"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5119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1154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0185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3144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2090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9680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52332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Gradients have strong information about class decisions. So the authors, here, conjecture that it will be helpful to take gradient information into account also.</a:t>
            </a:r>
            <a:br>
              <a:rPr lang="en-US" dirty="0"/>
            </a:br>
            <a:r>
              <a:rPr lang="en-US" dirty="0" err="1"/>
              <a:t>Gradcam</a:t>
            </a:r>
            <a:r>
              <a:rPr lang="en-US" dirty="0"/>
              <a:t> is a generalization to cam and is applicable to any CNN-based architecture.</a:t>
            </a: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35611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49589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387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0035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60149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6451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1505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6572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f8e718e5c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f8e718e5c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79961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f8e718e5c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f8e718e5c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9192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f8e718e5c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f8e718e5c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3386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f8e718e5c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f8e718e5c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5194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f8e718e5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f8e718e5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3790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100"/>
            </a:pPr>
            <a:endParaRPr dirty="0"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326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7389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3153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5713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aseline="0"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5392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691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372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10 Sep 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/>
          <a:lstStyle/>
          <a:p>
            <a:r>
              <a:rPr lang="en-IN" dirty="0"/>
              <a:t>ISACT </a:t>
            </a:r>
            <a:r>
              <a:rPr lang="en-US" dirty="0"/>
              <a:t>| </a:t>
            </a:r>
            <a:r>
              <a:rPr lang="en-US" dirty="0" err="1"/>
              <a:t>Explainibility</a:t>
            </a:r>
            <a:r>
              <a:rPr lang="en-US" dirty="0"/>
              <a:t> (c) </a:t>
            </a:r>
            <a:r>
              <a:rPr lang="en-US" dirty="0" err="1"/>
              <a:t>Abir</a:t>
            </a:r>
            <a:r>
              <a:rPr lang="en-US" dirty="0"/>
              <a:t>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6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10 Sep 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ISACT | Explainibility (c) Abir Das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0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10 Sep 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ISACT | Explainibility (c) Abir Das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43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4" y="593367"/>
            <a:ext cx="11360959" cy="7635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4" y="1536633"/>
            <a:ext cx="11360959" cy="45552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/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591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0151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10 Sep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ISACT 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55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10 Sep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ISACT 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19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10 Sep 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ISACT | Explainibility (c) Abir Das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04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84863"/>
            <a:ext cx="5181600" cy="3992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84863"/>
            <a:ext cx="5181600" cy="3992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10 Sep 2021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ISACT 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71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13060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954517"/>
            <a:ext cx="5157787" cy="32351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13060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54517"/>
            <a:ext cx="5183188" cy="3235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10 Sep 2021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74360"/>
            <a:ext cx="10515600" cy="10311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ISACT 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7040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492277"/>
            <a:ext cx="1173997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69844" y="6492277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/>
              <a:t>ISACT 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658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10 Sep 2021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ISACT 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763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10 Sep 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/>
          <a:lstStyle/>
          <a:p>
            <a:r>
              <a:rPr lang="en-IN" dirty="0"/>
              <a:t>ISACT </a:t>
            </a:r>
            <a:r>
              <a:rPr lang="en-US" dirty="0"/>
              <a:t>| </a:t>
            </a:r>
            <a:r>
              <a:rPr lang="en-US" dirty="0" err="1"/>
              <a:t>Explainibility</a:t>
            </a:r>
            <a:r>
              <a:rPr lang="en-US" dirty="0"/>
              <a:t> (c) </a:t>
            </a:r>
            <a:r>
              <a:rPr lang="en-US" dirty="0" err="1"/>
              <a:t>Abir</a:t>
            </a:r>
            <a:r>
              <a:rPr lang="en-US" dirty="0"/>
              <a:t>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878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10 Sep 2021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ISACT 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2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10 Sep 2021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ISACT 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091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10 Sep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ISACT 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885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10 Sep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ISACT 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8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/>
          <a:lstStyle/>
          <a:p>
            <a:r>
              <a:rPr lang="en-IN" dirty="0"/>
              <a:t>ISACT </a:t>
            </a:r>
            <a:r>
              <a:rPr lang="en-US" dirty="0"/>
              <a:t>| </a:t>
            </a:r>
            <a:r>
              <a:rPr lang="en-US" dirty="0" err="1"/>
              <a:t>Explainibility</a:t>
            </a:r>
            <a:r>
              <a:rPr lang="en-US" dirty="0"/>
              <a:t> (c) </a:t>
            </a:r>
            <a:r>
              <a:rPr lang="en-US" dirty="0" err="1"/>
              <a:t>Abir</a:t>
            </a:r>
            <a:r>
              <a:rPr lang="en-US" dirty="0"/>
              <a:t>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9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84863"/>
            <a:ext cx="5181600" cy="3992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84863"/>
            <a:ext cx="5181600" cy="3992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10 Sep 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/>
          <a:lstStyle/>
          <a:p>
            <a:r>
              <a:rPr lang="en-IN" dirty="0"/>
              <a:t>ISACT </a:t>
            </a:r>
            <a:r>
              <a:rPr lang="en-US" dirty="0"/>
              <a:t>| </a:t>
            </a:r>
            <a:r>
              <a:rPr lang="en-US" dirty="0" err="1"/>
              <a:t>Explainibility</a:t>
            </a:r>
            <a:r>
              <a:rPr lang="en-US" dirty="0"/>
              <a:t> (c) </a:t>
            </a:r>
            <a:r>
              <a:rPr lang="en-US" dirty="0" err="1"/>
              <a:t>Abir</a:t>
            </a:r>
            <a:r>
              <a:rPr lang="en-US" dirty="0"/>
              <a:t> Das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13060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954517"/>
            <a:ext cx="5157787" cy="32351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13060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54517"/>
            <a:ext cx="5183188" cy="3235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10 Sep 2021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/>
          <a:lstStyle/>
          <a:p>
            <a:r>
              <a:rPr lang="en-IN" dirty="0"/>
              <a:t>ISACT </a:t>
            </a:r>
            <a:r>
              <a:rPr lang="en-US" dirty="0"/>
              <a:t>| </a:t>
            </a:r>
            <a:r>
              <a:rPr lang="en-US" dirty="0" err="1"/>
              <a:t>Explainibility</a:t>
            </a:r>
            <a:r>
              <a:rPr lang="en-US" dirty="0"/>
              <a:t> (c) </a:t>
            </a:r>
            <a:r>
              <a:rPr lang="en-US" dirty="0" err="1"/>
              <a:t>Abir</a:t>
            </a:r>
            <a:r>
              <a:rPr lang="en-US" dirty="0"/>
              <a:t> Das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74360"/>
            <a:ext cx="10515600" cy="10311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626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10 Sep 2021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/>
          <a:lstStyle/>
          <a:p>
            <a:r>
              <a:rPr lang="en-IN" dirty="0"/>
              <a:t>ISACT </a:t>
            </a:r>
            <a:r>
              <a:rPr lang="en-US" dirty="0"/>
              <a:t>| </a:t>
            </a:r>
            <a:r>
              <a:rPr lang="en-US" dirty="0" err="1"/>
              <a:t>Explainibility</a:t>
            </a:r>
            <a:r>
              <a:rPr lang="en-US" dirty="0"/>
              <a:t> (c) </a:t>
            </a:r>
            <a:r>
              <a:rPr lang="en-US" dirty="0" err="1"/>
              <a:t>Abir</a:t>
            </a:r>
            <a:r>
              <a:rPr lang="en-US" dirty="0"/>
              <a:t> Das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6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/>
          <a:lstStyle/>
          <a:p>
            <a:r>
              <a:rPr lang="en-IN" dirty="0"/>
              <a:t>ISACT</a:t>
            </a:r>
            <a:r>
              <a:rPr lang="en-US" dirty="0"/>
              <a:t> | </a:t>
            </a:r>
            <a:r>
              <a:rPr lang="en-US" dirty="0" err="1"/>
              <a:t>Explainibility</a:t>
            </a:r>
            <a:r>
              <a:rPr lang="en-US" dirty="0"/>
              <a:t> (c) </a:t>
            </a:r>
            <a:r>
              <a:rPr lang="en-US" dirty="0" err="1"/>
              <a:t>Abir</a:t>
            </a:r>
            <a:r>
              <a:rPr lang="en-US" dirty="0"/>
              <a:t> Das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4548114-4C95-F643-8B0D-F1B2DA061B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6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10 Sep 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/>
          <a:lstStyle/>
          <a:p>
            <a:r>
              <a:rPr lang="en-IN" dirty="0"/>
              <a:t>ISACT</a:t>
            </a:r>
            <a:r>
              <a:rPr lang="en-US" dirty="0"/>
              <a:t> | </a:t>
            </a:r>
            <a:r>
              <a:rPr lang="en-US" dirty="0" err="1"/>
              <a:t>Explainibility</a:t>
            </a:r>
            <a:r>
              <a:rPr lang="en-US" dirty="0"/>
              <a:t> (c) </a:t>
            </a:r>
            <a:r>
              <a:rPr lang="en-US" dirty="0" err="1"/>
              <a:t>Abir</a:t>
            </a:r>
            <a:r>
              <a:rPr lang="en-US" dirty="0"/>
              <a:t> Das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10 Sep 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ISACT | Explainibility (c) Abir Das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7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74360"/>
            <a:ext cx="10515600" cy="1031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98623"/>
            <a:ext cx="10515600" cy="407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14025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914398"/>
            <a:ext cx="12192000" cy="10758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" y="-16041"/>
            <a:ext cx="838200" cy="93892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435479" y="272251"/>
            <a:ext cx="7428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b="1" dirty="0">
                <a:solidFill>
                  <a:prstClr val="black"/>
                </a:solidFill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i="1" dirty="0" err="1">
                <a:solidFill>
                  <a:prstClr val="black"/>
                </a:solidFill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i="1" dirty="0">
              <a:solidFill>
                <a:prstClr val="black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9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74360"/>
            <a:ext cx="10515600" cy="1031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98623"/>
            <a:ext cx="10515600" cy="407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173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ISACT | Explainibility (c) Abir Das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4435479" y="272251"/>
            <a:ext cx="7428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b="1" dirty="0">
                <a:solidFill>
                  <a:prstClr val="black"/>
                </a:solidFill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i="1" dirty="0" err="1">
                <a:solidFill>
                  <a:prstClr val="black"/>
                </a:solidFill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i="1" dirty="0">
              <a:solidFill>
                <a:prstClr val="black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914398"/>
            <a:ext cx="12192000" cy="10758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15871"/>
            <a:ext cx="781048" cy="87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80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0.png"/><Relationship Id="rId13" Type="http://schemas.openxmlformats.org/officeDocument/2006/relationships/image" Target="../media/image1750.png"/><Relationship Id="rId18" Type="http://schemas.openxmlformats.org/officeDocument/2006/relationships/image" Target="../media/image1800.png"/><Relationship Id="rId3" Type="http://schemas.openxmlformats.org/officeDocument/2006/relationships/image" Target="../media/image210.png"/><Relationship Id="rId7" Type="http://schemas.openxmlformats.org/officeDocument/2006/relationships/image" Target="../media/image1690.png"/><Relationship Id="rId12" Type="http://schemas.openxmlformats.org/officeDocument/2006/relationships/image" Target="../media/image1740.png"/><Relationship Id="rId17" Type="http://schemas.openxmlformats.org/officeDocument/2006/relationships/image" Target="../media/image179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7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0.png"/><Relationship Id="rId11" Type="http://schemas.openxmlformats.org/officeDocument/2006/relationships/image" Target="../media/image1730.png"/><Relationship Id="rId5" Type="http://schemas.openxmlformats.org/officeDocument/2006/relationships/image" Target="../media/image1671.png"/><Relationship Id="rId15" Type="http://schemas.openxmlformats.org/officeDocument/2006/relationships/image" Target="../media/image1770.png"/><Relationship Id="rId10" Type="http://schemas.openxmlformats.org/officeDocument/2006/relationships/image" Target="../media/image1720.png"/><Relationship Id="rId19" Type="http://schemas.openxmlformats.org/officeDocument/2006/relationships/image" Target="../media/image181.png"/><Relationship Id="rId4" Type="http://schemas.openxmlformats.org/officeDocument/2006/relationships/image" Target="../media/image1661.png"/><Relationship Id="rId9" Type="http://schemas.openxmlformats.org/officeDocument/2006/relationships/image" Target="../media/image1710.png"/><Relationship Id="rId14" Type="http://schemas.openxmlformats.org/officeDocument/2006/relationships/image" Target="../media/image17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8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0.png"/><Relationship Id="rId18" Type="http://schemas.openxmlformats.org/officeDocument/2006/relationships/image" Target="../media/image1810.png"/><Relationship Id="rId3" Type="http://schemas.openxmlformats.org/officeDocument/2006/relationships/image" Target="../media/image310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17" Type="http://schemas.openxmlformats.org/officeDocument/2006/relationships/image" Target="../media/image17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110.png"/><Relationship Id="rId5" Type="http://schemas.openxmlformats.org/officeDocument/2006/relationships/image" Target="../media/image510.png"/><Relationship Id="rId15" Type="http://schemas.openxmlformats.org/officeDocument/2006/relationships/image" Target="../media/image150.png"/><Relationship Id="rId10" Type="http://schemas.openxmlformats.org/officeDocument/2006/relationships/image" Target="../media/image100.png"/><Relationship Id="rId4" Type="http://schemas.openxmlformats.org/officeDocument/2006/relationships/image" Target="../media/image410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19.png"/><Relationship Id="rId18" Type="http://schemas.openxmlformats.org/officeDocument/2006/relationships/image" Target="../media/image229.png"/><Relationship Id="rId26" Type="http://schemas.openxmlformats.org/officeDocument/2006/relationships/image" Target="../media/image223.png"/><Relationship Id="rId3" Type="http://schemas.openxmlformats.org/officeDocument/2006/relationships/image" Target="../media/image224.png"/><Relationship Id="rId21" Type="http://schemas.openxmlformats.org/officeDocument/2006/relationships/image" Target="../media/image232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0.png"/><Relationship Id="rId25" Type="http://schemas.openxmlformats.org/officeDocument/2006/relationships/image" Target="../media/image22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28.png"/><Relationship Id="rId20" Type="http://schemas.openxmlformats.org/officeDocument/2006/relationships/image" Target="../media/image2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24" Type="http://schemas.openxmlformats.org/officeDocument/2006/relationships/image" Target="../media/image221.png"/><Relationship Id="rId5" Type="http://schemas.openxmlformats.org/officeDocument/2006/relationships/image" Target="../media/image212.png"/><Relationship Id="rId15" Type="http://schemas.openxmlformats.org/officeDocument/2006/relationships/image" Target="../media/image227.png"/><Relationship Id="rId23" Type="http://schemas.openxmlformats.org/officeDocument/2006/relationships/image" Target="../media/image234.png"/><Relationship Id="rId10" Type="http://schemas.openxmlformats.org/officeDocument/2006/relationships/image" Target="../media/image217.png"/><Relationship Id="rId19" Type="http://schemas.openxmlformats.org/officeDocument/2006/relationships/image" Target="../media/image230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6.png"/><Relationship Id="rId22" Type="http://schemas.openxmlformats.org/officeDocument/2006/relationships/image" Target="../media/image2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227.png"/><Relationship Id="rId3" Type="http://schemas.openxmlformats.org/officeDocument/2006/relationships/image" Target="../media/image196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7" Type="http://schemas.openxmlformats.org/officeDocument/2006/relationships/image" Target="../media/image33.png"/><Relationship Id="rId25" Type="http://schemas.openxmlformats.org/officeDocument/2006/relationships/image" Target="../media/image22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219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2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18" Type="http://schemas.openxmlformats.org/officeDocument/2006/relationships/image" Target="../media/image31.png"/><Relationship Id="rId26" Type="http://schemas.openxmlformats.org/officeDocument/2006/relationships/image" Target="../media/image38.png"/><Relationship Id="rId3" Type="http://schemas.openxmlformats.org/officeDocument/2006/relationships/image" Target="../media/image196.png"/><Relationship Id="rId21" Type="http://schemas.openxmlformats.org/officeDocument/2006/relationships/image" Target="../media/image48.png"/><Relationship Id="rId7" Type="http://schemas.openxmlformats.org/officeDocument/2006/relationships/image" Target="../media/image23.png"/><Relationship Id="rId12" Type="http://schemas.openxmlformats.org/officeDocument/2006/relationships/image" Target="../media/image42.png"/><Relationship Id="rId17" Type="http://schemas.openxmlformats.org/officeDocument/2006/relationships/image" Target="../media/image30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6.png"/><Relationship Id="rId20" Type="http://schemas.openxmlformats.org/officeDocument/2006/relationships/image" Target="../media/image33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41.png"/><Relationship Id="rId24" Type="http://schemas.openxmlformats.org/officeDocument/2006/relationships/image" Target="../media/image36.png"/><Relationship Id="rId5" Type="http://schemas.openxmlformats.org/officeDocument/2006/relationships/image" Target="../media/image21.png"/><Relationship Id="rId15" Type="http://schemas.openxmlformats.org/officeDocument/2006/relationships/image" Target="../media/image45.png"/><Relationship Id="rId23" Type="http://schemas.openxmlformats.org/officeDocument/2006/relationships/image" Target="../media/image35.png"/><Relationship Id="rId28" Type="http://schemas.openxmlformats.org/officeDocument/2006/relationships/image" Target="../media/image49.png"/><Relationship Id="rId10" Type="http://schemas.openxmlformats.org/officeDocument/2006/relationships/image" Target="../media/image40.png"/><Relationship Id="rId19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44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6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jp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ctrTitle"/>
          </p:nvPr>
        </p:nvSpPr>
        <p:spPr>
          <a:xfrm>
            <a:off x="1127448" y="2039553"/>
            <a:ext cx="993710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3600" dirty="0"/>
              <a:t>Saliency Methods for </a:t>
            </a:r>
            <a:r>
              <a:rPr lang="en-US" sz="3600" dirty="0" err="1"/>
              <a:t>Explainability</a:t>
            </a:r>
            <a:br>
              <a:rPr lang="en-US" sz="3600" dirty="0"/>
            </a:br>
            <a:endParaRPr sz="3600" i="1" dirty="0"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2895600" y="3645024"/>
            <a:ext cx="6400800" cy="199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None/>
            </a:pPr>
            <a:r>
              <a:rPr lang="en-US" sz="2000" b="1" dirty="0">
                <a:solidFill>
                  <a:srgbClr val="000099"/>
                </a:solidFill>
              </a:rPr>
              <a:t>Abir Das</a:t>
            </a:r>
            <a:endParaRPr dirty="0"/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 dirty="0">
                <a:solidFill>
                  <a:srgbClr val="3F3F3F"/>
                </a:solidFill>
              </a:rPr>
              <a:t>Assistant Professor</a:t>
            </a:r>
            <a:endParaRPr dirty="0"/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 dirty="0">
                <a:solidFill>
                  <a:srgbClr val="3F3F3F"/>
                </a:solidFill>
              </a:rPr>
              <a:t>Computer Science and Engineering Department</a:t>
            </a:r>
            <a:endParaRPr dirty="0"/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 dirty="0">
                <a:solidFill>
                  <a:srgbClr val="3F3F3F"/>
                </a:solidFill>
              </a:rPr>
              <a:t>Indian Institute of Technology Kharagpur</a:t>
            </a:r>
            <a:endParaRPr sz="2000" dirty="0">
              <a:solidFill>
                <a:srgbClr val="3F3F3F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 sz="2000" dirty="0">
              <a:solidFill>
                <a:srgbClr val="3F3F3F"/>
              </a:solidFill>
            </a:endParaRPr>
          </a:p>
          <a:p>
            <a:pPr lvl="0">
              <a:lnSpc>
                <a:spcPct val="80000"/>
              </a:lnSpc>
              <a:spcBef>
                <a:spcPts val="400"/>
              </a:spcBef>
              <a:buClr>
                <a:srgbClr val="3F3F3F"/>
              </a:buClr>
              <a:buSzPts val="2000"/>
            </a:pPr>
            <a:r>
              <a:rPr lang="en-US" sz="2000" dirty="0">
                <a:solidFill>
                  <a:srgbClr val="3F3F3F"/>
                </a:solidFill>
              </a:rPr>
              <a:t>http://cse.iitkgp.ac.in/~adas/</a:t>
            </a:r>
            <a:endParaRPr sz="20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452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10</a:t>
            </a:fld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9260026" y="6233239"/>
            <a:ext cx="2923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Slide courtesy: Kate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Saenko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Boston University</a:t>
            </a:r>
          </a:p>
        </p:txBody>
      </p:sp>
      <p:sp>
        <p:nvSpPr>
          <p:cNvPr id="76" name="Google Shape;100;p14"/>
          <p:cNvSpPr txBox="1"/>
          <p:nvPr/>
        </p:nvSpPr>
        <p:spPr>
          <a:xfrm>
            <a:off x="1861073" y="951665"/>
            <a:ext cx="6232603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Why Do We Need Explainable AI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A8FF15-5D38-A44B-9BF6-1387B563127C}"/>
              </a:ext>
            </a:extLst>
          </p:cNvPr>
          <p:cNvSpPr/>
          <p:nvPr/>
        </p:nvSpPr>
        <p:spPr>
          <a:xfrm>
            <a:off x="9882167" y="951665"/>
            <a:ext cx="21593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latin typeface="Calibri"/>
                <a:cs typeface="Calibri"/>
                <a:sym typeface="Calibri"/>
              </a:rPr>
              <a:t>○ explain prediction</a:t>
            </a:r>
          </a:p>
          <a:p>
            <a:r>
              <a:rPr lang="en-US" dirty="0">
                <a:ln w="0"/>
                <a:cs typeface="Calibri"/>
                <a:sym typeface="Calibri"/>
              </a:rPr>
              <a:t>○ Improve the model</a:t>
            </a:r>
          </a:p>
          <a:p>
            <a:r>
              <a:rPr lang="en-US" dirty="0">
                <a:ln w="0"/>
                <a:cs typeface="Calibri"/>
                <a:sym typeface="Calibri"/>
              </a:rPr>
              <a:t>○ Discover bias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1908" r="8127"/>
          <a:stretch/>
        </p:blipFill>
        <p:spPr>
          <a:xfrm>
            <a:off x="1450292" y="2521090"/>
            <a:ext cx="7723688" cy="358509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72664" y="1487137"/>
            <a:ext cx="7295587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i="1" dirty="0">
                <a:solidFill>
                  <a:srgbClr val="0070C0"/>
                </a:solidFill>
              </a:rPr>
              <a:t>Why did the classifier predict “cow” (incorrect)?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BC1B18-3940-554B-9D71-E6DC6ED10667}"/>
              </a:ext>
            </a:extLst>
          </p:cNvPr>
          <p:cNvSpPr txBox="1"/>
          <p:nvPr/>
        </p:nvSpPr>
        <p:spPr>
          <a:xfrm>
            <a:off x="1622762" y="2151758"/>
            <a:ext cx="38357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Prediction: “cow” 76%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8096126" y="3702669"/>
            <a:ext cx="1370604" cy="79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466730" y="3487431"/>
            <a:ext cx="1909497" cy="1528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b="1" dirty="0">
                <a:solidFill>
                  <a:schemeClr val="tx1"/>
                </a:solidFill>
              </a:rPr>
              <a:t>MODEL BIAS:</a:t>
            </a:r>
          </a:p>
          <a:p>
            <a:r>
              <a:rPr lang="en-US" sz="1867" dirty="0">
                <a:solidFill>
                  <a:schemeClr val="tx1"/>
                </a:solidFill>
              </a:rPr>
              <a:t>most sheep are</a:t>
            </a:r>
          </a:p>
          <a:p>
            <a:r>
              <a:rPr lang="en-US" sz="1867" dirty="0">
                <a:solidFill>
                  <a:schemeClr val="tx1"/>
                </a:solidFill>
              </a:rPr>
              <a:t>white, so model </a:t>
            </a:r>
          </a:p>
          <a:p>
            <a:r>
              <a:rPr lang="en-US" sz="1867" dirty="0">
                <a:solidFill>
                  <a:schemeClr val="tx1"/>
                </a:solidFill>
              </a:rPr>
              <a:t>mistakes black </a:t>
            </a:r>
          </a:p>
          <a:p>
            <a:r>
              <a:rPr lang="en-US" sz="1867" dirty="0">
                <a:solidFill>
                  <a:schemeClr val="tx1"/>
                </a:solidFill>
              </a:rPr>
              <a:t>sheep for cows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85F7A604-711F-FD43-B633-3CF9C06D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D1C4E7-6093-F641-BF7D-34BEF3C59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04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11</a:t>
            </a:fld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8229600" y="6233239"/>
            <a:ext cx="395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Burns, Hendricks, et. al, Women Also Snowboard: Overcoming Bias in Captioning Models</a:t>
            </a:r>
          </a:p>
        </p:txBody>
      </p:sp>
      <p:sp>
        <p:nvSpPr>
          <p:cNvPr id="76" name="Google Shape;100;p14"/>
          <p:cNvSpPr txBox="1"/>
          <p:nvPr/>
        </p:nvSpPr>
        <p:spPr>
          <a:xfrm>
            <a:off x="1861073" y="951665"/>
            <a:ext cx="6232603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Why Do We Need Explainable AI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A8FF15-5D38-A44B-9BF6-1387B563127C}"/>
              </a:ext>
            </a:extLst>
          </p:cNvPr>
          <p:cNvSpPr/>
          <p:nvPr/>
        </p:nvSpPr>
        <p:spPr>
          <a:xfrm>
            <a:off x="9882167" y="951665"/>
            <a:ext cx="21593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latin typeface="Calibri"/>
                <a:cs typeface="Calibri"/>
                <a:sym typeface="Calibri"/>
              </a:rPr>
              <a:t>○ explain prediction</a:t>
            </a:r>
          </a:p>
          <a:p>
            <a:r>
              <a:rPr lang="en-US" dirty="0">
                <a:ln w="0"/>
                <a:cs typeface="Calibri"/>
                <a:sym typeface="Calibri"/>
              </a:rPr>
              <a:t>○ Improve the model</a:t>
            </a:r>
          </a:p>
          <a:p>
            <a:r>
              <a:rPr lang="en-US" dirty="0">
                <a:ln w="0"/>
                <a:cs typeface="Calibri"/>
                <a:sym typeface="Calibri"/>
              </a:rPr>
              <a:t>○ Discover bias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E303F1-0E6D-5948-9A59-DF8D5BA16970}"/>
              </a:ext>
            </a:extLst>
          </p:cNvPr>
          <p:cNvGrpSpPr/>
          <p:nvPr/>
        </p:nvGrpSpPr>
        <p:grpSpPr>
          <a:xfrm>
            <a:off x="867790" y="1460565"/>
            <a:ext cx="8798055" cy="5185544"/>
            <a:chOff x="1161193" y="1672456"/>
            <a:chExt cx="8798055" cy="5185544"/>
          </a:xfrm>
        </p:grpSpPr>
        <p:pic>
          <p:nvPicPr>
            <p:cNvPr id="17" name="Shape 59">
              <a:extLst>
                <a:ext uri="{FF2B5EF4-FFF2-40B4-BE49-F238E27FC236}">
                  <a16:creationId xmlns:a16="http://schemas.microsoft.com/office/drawing/2014/main" id="{5EFA2AA9-7BF5-DB46-974B-AB3A774D625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47" t="3229" r="1504" b="6818"/>
            <a:stretch/>
          </p:blipFill>
          <p:spPr>
            <a:xfrm>
              <a:off x="2101326" y="2482979"/>
              <a:ext cx="3342077" cy="3097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Shape 60">
              <a:extLst>
                <a:ext uri="{FF2B5EF4-FFF2-40B4-BE49-F238E27FC236}">
                  <a16:creationId xmlns:a16="http://schemas.microsoft.com/office/drawing/2014/main" id="{066BB653-439E-A442-9155-74E177E0B78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9908" t="3229" r="2402" b="6818"/>
            <a:stretch/>
          </p:blipFill>
          <p:spPr>
            <a:xfrm>
              <a:off x="6172129" y="2500662"/>
              <a:ext cx="3342077" cy="31457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Shape 62">
              <a:extLst>
                <a:ext uri="{FF2B5EF4-FFF2-40B4-BE49-F238E27FC236}">
                  <a16:creationId xmlns:a16="http://schemas.microsoft.com/office/drawing/2014/main" id="{29EB1706-F3CE-6842-87C3-1BEBEC161FF8}"/>
                </a:ext>
              </a:extLst>
            </p:cNvPr>
            <p:cNvSpPr txBox="1"/>
            <p:nvPr/>
          </p:nvSpPr>
          <p:spPr>
            <a:xfrm>
              <a:off x="1161193" y="1714432"/>
              <a:ext cx="4382472" cy="790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003262"/>
                  </a:solidFill>
                  <a:latin typeface="Open Sans"/>
                  <a:ea typeface="Open Sans"/>
                  <a:cs typeface="Open Sans"/>
                  <a:sym typeface="Open Sans"/>
                </a:rPr>
                <a:t>Wrong</a:t>
              </a:r>
              <a:endParaRPr sz="2400" dirty="0">
                <a:solidFill>
                  <a:srgbClr val="00326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Shape 64">
              <a:extLst>
                <a:ext uri="{FF2B5EF4-FFF2-40B4-BE49-F238E27FC236}">
                  <a16:creationId xmlns:a16="http://schemas.microsoft.com/office/drawing/2014/main" id="{959C4DC6-BE45-614F-AED0-529D4B3B54C8}"/>
                </a:ext>
              </a:extLst>
            </p:cNvPr>
            <p:cNvSpPr txBox="1"/>
            <p:nvPr/>
          </p:nvSpPr>
          <p:spPr>
            <a:xfrm>
              <a:off x="5443404" y="1672456"/>
              <a:ext cx="4515844" cy="978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003262"/>
                  </a:solidFill>
                  <a:latin typeface="Open Sans"/>
                  <a:ea typeface="Open Sans"/>
                  <a:cs typeface="Open Sans"/>
                  <a:sym typeface="Open Sans"/>
                </a:rPr>
                <a:t>Right for the Right Reasons</a:t>
              </a:r>
              <a:endParaRPr sz="2400" dirty="0">
                <a:solidFill>
                  <a:srgbClr val="00326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" name="Shape 65">
              <a:extLst>
                <a:ext uri="{FF2B5EF4-FFF2-40B4-BE49-F238E27FC236}">
                  <a16:creationId xmlns:a16="http://schemas.microsoft.com/office/drawing/2014/main" id="{195116BA-FA53-B646-B041-3E61E14838F4}"/>
                </a:ext>
              </a:extLst>
            </p:cNvPr>
            <p:cNvSpPr txBox="1"/>
            <p:nvPr/>
          </p:nvSpPr>
          <p:spPr>
            <a:xfrm>
              <a:off x="1986120" y="5547567"/>
              <a:ext cx="3790481" cy="1310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3262"/>
                  </a:solidFill>
                  <a:latin typeface="Open Sans"/>
                  <a:ea typeface="Open Sans"/>
                  <a:cs typeface="Open Sans"/>
                  <a:sym typeface="Open Sans"/>
                </a:rPr>
                <a:t>Baseline: </a:t>
              </a:r>
              <a:r>
                <a:rPr lang="en" sz="1800" i="1">
                  <a:solidFill>
                    <a:srgbClr val="003262"/>
                  </a:solidFill>
                  <a:latin typeface="Open Sans"/>
                  <a:ea typeface="Open Sans"/>
                  <a:cs typeface="Open Sans"/>
                  <a:sym typeface="Open Sans"/>
                </a:rPr>
                <a:t>A </a:t>
              </a:r>
              <a:r>
                <a:rPr lang="en" sz="1800" b="1" i="1">
                  <a:solidFill>
                    <a:srgbClr val="003262"/>
                  </a:solidFill>
                  <a:latin typeface="Open Sans"/>
                  <a:ea typeface="Open Sans"/>
                  <a:cs typeface="Open Sans"/>
                  <a:sym typeface="Open Sans"/>
                </a:rPr>
                <a:t>man</a:t>
              </a:r>
              <a:r>
                <a:rPr lang="en" sz="1800" i="1">
                  <a:solidFill>
                    <a:srgbClr val="003262"/>
                  </a:solidFill>
                  <a:latin typeface="Open Sans"/>
                  <a:ea typeface="Open Sans"/>
                  <a:cs typeface="Open Sans"/>
                  <a:sym typeface="Open Sans"/>
                </a:rPr>
                <a:t> sitting at a desk with a laptop computer.</a:t>
              </a:r>
              <a:endParaRPr sz="1800" i="1">
                <a:solidFill>
                  <a:srgbClr val="00326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" name="Shape 66">
              <a:extLst>
                <a:ext uri="{FF2B5EF4-FFF2-40B4-BE49-F238E27FC236}">
                  <a16:creationId xmlns:a16="http://schemas.microsoft.com/office/drawing/2014/main" id="{FFF1B7E1-A35F-5843-ADFB-C04DCECFFB9F}"/>
                </a:ext>
              </a:extLst>
            </p:cNvPr>
            <p:cNvSpPr txBox="1"/>
            <p:nvPr/>
          </p:nvSpPr>
          <p:spPr>
            <a:xfrm>
              <a:off x="5971901" y="5576426"/>
              <a:ext cx="3790481" cy="1086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003262"/>
                  </a:solidFill>
                  <a:latin typeface="Open Sans"/>
                  <a:ea typeface="Open Sans"/>
                  <a:cs typeface="Open Sans"/>
                  <a:sym typeface="Open Sans"/>
                </a:rPr>
                <a:t>Proposed</a:t>
              </a:r>
              <a:r>
                <a:rPr lang="en" sz="1800" dirty="0">
                  <a:solidFill>
                    <a:srgbClr val="003262"/>
                  </a:solidFill>
                  <a:latin typeface="Open Sans"/>
                  <a:ea typeface="Open Sans"/>
                  <a:cs typeface="Open Sans"/>
                  <a:sym typeface="Open Sans"/>
                </a:rPr>
                <a:t> Model: </a:t>
              </a:r>
              <a:r>
                <a:rPr lang="en" sz="1800" i="1" dirty="0">
                  <a:solidFill>
                    <a:srgbClr val="003262"/>
                  </a:solidFill>
                  <a:latin typeface="Open Sans"/>
                  <a:ea typeface="Open Sans"/>
                  <a:cs typeface="Open Sans"/>
                  <a:sym typeface="Open Sans"/>
                </a:rPr>
                <a:t>A </a:t>
              </a:r>
              <a:r>
                <a:rPr lang="en" sz="1800" b="1" i="1" dirty="0">
                  <a:solidFill>
                    <a:srgbClr val="003262"/>
                  </a:solidFill>
                  <a:latin typeface="Open Sans"/>
                  <a:ea typeface="Open Sans"/>
                  <a:cs typeface="Open Sans"/>
                  <a:sym typeface="Open Sans"/>
                </a:rPr>
                <a:t>woman</a:t>
              </a:r>
              <a:r>
                <a:rPr lang="en" sz="1800" i="1" dirty="0">
                  <a:solidFill>
                    <a:srgbClr val="003262"/>
                  </a:solidFill>
                  <a:latin typeface="Open Sans"/>
                  <a:ea typeface="Open Sans"/>
                  <a:cs typeface="Open Sans"/>
                  <a:sym typeface="Open Sans"/>
                </a:rPr>
                <a:t> sitting in front of a laptop computer.</a:t>
              </a:r>
              <a:endParaRPr sz="1800" i="1" dirty="0">
                <a:solidFill>
                  <a:srgbClr val="00326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EE6A4C7-4A23-254C-8081-5EF04DB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0E35E9-1A23-3048-825B-FEB769F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27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12</a:t>
            </a:fld>
            <a:endParaRPr lang="en-US"/>
          </a:p>
        </p:txBody>
      </p:sp>
      <p:sp>
        <p:nvSpPr>
          <p:cNvPr id="76" name="Google Shape;100;p14"/>
          <p:cNvSpPr txBox="1"/>
          <p:nvPr/>
        </p:nvSpPr>
        <p:spPr>
          <a:xfrm>
            <a:off x="838200" y="951665"/>
            <a:ext cx="1005438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Need for </a:t>
            </a:r>
            <a:r>
              <a:rPr lang="en-US" sz="2800" dirty="0" err="1">
                <a:solidFill>
                  <a:srgbClr val="434343"/>
                </a:solidFill>
              </a:rPr>
              <a:t>Explainability</a:t>
            </a:r>
            <a:r>
              <a:rPr lang="en-US" sz="2800" dirty="0">
                <a:solidFill>
                  <a:srgbClr val="434343"/>
                </a:solidFill>
              </a:rPr>
              <a:t> and Transparency in 3 Stages of AI Evolution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6" name="Google Shape;100;p14"/>
          <p:cNvSpPr txBox="1"/>
          <p:nvPr/>
        </p:nvSpPr>
        <p:spPr>
          <a:xfrm>
            <a:off x="420111" y="1529460"/>
            <a:ext cx="11264510" cy="471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When AI is significantly weaker than humans and not yet readily deployable: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Goal of transparency and explanations is to identify the failure modes.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e.g., open-ended visual question answering (VQA), automated medical diagnosis etc.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When AI is at par with humans and reliably deployable: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Goal of transparency and explanations is to establish trust with users.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e.g., image classification on a set of categories trained on sufficient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When AI is significantly stronger than humans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Goal of transparency and explanations is machine teaching </a:t>
            </a:r>
            <a:r>
              <a:rPr lang="mr-IN" sz="2000" dirty="0"/>
              <a:t>–</a:t>
            </a:r>
            <a:r>
              <a:rPr lang="en-US" sz="2000" dirty="0"/>
              <a:t> a machine teaching a human how to make accurate predictions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e.g., chess or go playing bots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574692" y="6152761"/>
            <a:ext cx="4617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Slide motivated from - R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Selvaraju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A Das, R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Vedantam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M Cogswell, D Parikh, D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Batra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“Grad-CAM: Why did you say that? Visual Explanations from Deep Networks via Gradient-based Localization”, ICCV 2017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247F12-B712-9041-840D-A74A1903AF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0E41D-B8AC-9E42-8905-5DC3654E7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3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13</a:t>
            </a:fld>
            <a:endParaRPr lang="en-US"/>
          </a:p>
        </p:txBody>
      </p:sp>
      <p:sp>
        <p:nvSpPr>
          <p:cNvPr id="76" name="Google Shape;100;p14"/>
          <p:cNvSpPr txBox="1"/>
          <p:nvPr/>
        </p:nvSpPr>
        <p:spPr>
          <a:xfrm>
            <a:off x="1861073" y="951665"/>
            <a:ext cx="8708771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Explainable AI: Different Schools </a:t>
            </a:r>
            <a:r>
              <a:rPr lang="en-US" sz="2800">
                <a:solidFill>
                  <a:srgbClr val="434343"/>
                </a:solidFill>
              </a:rPr>
              <a:t>of Thoughts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15" name="Google Shape;100;p14"/>
          <p:cNvSpPr txBox="1"/>
          <p:nvPr/>
        </p:nvSpPr>
        <p:spPr>
          <a:xfrm>
            <a:off x="500321" y="2258857"/>
            <a:ext cx="11264510" cy="3556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Occlusion Based Methods: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Activation/Gradient based methods: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Deconvolution based Methods: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Theory of Deep Learning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819912" y="2216530"/>
            <a:ext cx="3477768" cy="134963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84C225F-C7FA-F346-9050-6D9F18FE76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485196-EA69-FB45-ABEA-92279F8F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95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14</a:t>
            </a:fld>
            <a:endParaRPr lang="en-US"/>
          </a:p>
        </p:txBody>
      </p:sp>
      <p:sp>
        <p:nvSpPr>
          <p:cNvPr id="76" name="Google Shape;100;p14"/>
          <p:cNvSpPr txBox="1"/>
          <p:nvPr/>
        </p:nvSpPr>
        <p:spPr>
          <a:xfrm>
            <a:off x="1861073" y="3275143"/>
            <a:ext cx="8708771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800" dirty="0"/>
              <a:t>Activation/Gradient based methods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0969D89-FC46-5B4B-8E90-2BC131BA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B0EE17-A2C4-714E-B3D4-77DF3942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545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861073" y="832857"/>
            <a:ext cx="850929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Forward Pass in a Nutshell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3387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7286" y="1770244"/>
                <a:ext cx="566372" cy="502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86" y="1770244"/>
                <a:ext cx="566372" cy="502702"/>
              </a:xfrm>
              <a:prstGeom prst="rect">
                <a:avLst/>
              </a:prstGeom>
              <a:blipFill rotWithShape="0">
                <a:blip r:embed="rId3"/>
                <a:stretch>
                  <a:fillRect l="-16129" r="-8602" b="-156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2" idx="3"/>
            <a:endCxn id="83" idx="1"/>
          </p:cNvCxnSpPr>
          <p:nvPr/>
        </p:nvCxnSpPr>
        <p:spPr>
          <a:xfrm>
            <a:off x="638978" y="2021596"/>
            <a:ext cx="900620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9995" y="1744383"/>
                <a:ext cx="889603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95" y="1744383"/>
                <a:ext cx="889603" cy="256480"/>
              </a:xfrm>
              <a:prstGeom prst="rect">
                <a:avLst/>
              </a:prstGeom>
              <a:blipFill rotWithShape="0">
                <a:blip r:embed="rId4"/>
                <a:stretch>
                  <a:fillRect l="-5479" t="-4762" r="-3425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/>
          <p:cNvSpPr/>
          <p:nvPr/>
        </p:nvSpPr>
        <p:spPr>
          <a:xfrm>
            <a:off x="1539598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552222" y="1905847"/>
                <a:ext cx="394852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222" y="1905847"/>
                <a:ext cx="394852" cy="256480"/>
              </a:xfrm>
              <a:prstGeom prst="rect">
                <a:avLst/>
              </a:prstGeom>
              <a:blipFill rotWithShape="0">
                <a:blip r:embed="rId5"/>
                <a:stretch>
                  <a:fillRect l="-7813" t="-4762" r="-93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/>
          <p:cNvSpPr/>
          <p:nvPr/>
        </p:nvSpPr>
        <p:spPr>
          <a:xfrm>
            <a:off x="2343682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2354699" y="1905847"/>
                <a:ext cx="396454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699" y="1905847"/>
                <a:ext cx="396454" cy="256480"/>
              </a:xfrm>
              <a:prstGeom prst="rect">
                <a:avLst/>
              </a:prstGeom>
              <a:blipFill rotWithShape="0">
                <a:blip r:embed="rId6"/>
                <a:stretch>
                  <a:fillRect l="-12308" t="-4762" r="-9231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/>
          <p:cNvCxnSpPr>
            <a:stCxn id="83" idx="3"/>
            <a:endCxn id="85" idx="1"/>
          </p:cNvCxnSpPr>
          <p:nvPr/>
        </p:nvCxnSpPr>
        <p:spPr>
          <a:xfrm>
            <a:off x="1925189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933879" y="1744383"/>
                <a:ext cx="4208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879" y="1744383"/>
                <a:ext cx="420820" cy="246221"/>
              </a:xfrm>
              <a:prstGeom prst="rect">
                <a:avLst/>
              </a:prstGeom>
              <a:blipFill rotWithShape="0">
                <a:blip r:embed="rId7"/>
                <a:stretch>
                  <a:fillRect l="-11594" r="-17391" b="-317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/>
          <p:cNvCxnSpPr>
            <a:stCxn id="85" idx="3"/>
            <a:endCxn id="93" idx="1"/>
          </p:cNvCxnSpPr>
          <p:nvPr/>
        </p:nvCxnSpPr>
        <p:spPr>
          <a:xfrm>
            <a:off x="2729273" y="2021596"/>
            <a:ext cx="8885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2728263" y="1744383"/>
                <a:ext cx="889603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263" y="1744383"/>
                <a:ext cx="889603" cy="256480"/>
              </a:xfrm>
              <a:prstGeom prst="rect">
                <a:avLst/>
              </a:prstGeom>
              <a:blipFill rotWithShape="0">
                <a:blip r:embed="rId8"/>
                <a:stretch>
                  <a:fillRect l="-5517" t="-4762" r="-4138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/>
          <p:cNvSpPr/>
          <p:nvPr/>
        </p:nvSpPr>
        <p:spPr>
          <a:xfrm>
            <a:off x="3617866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Rectangle 93"/>
          <p:cNvSpPr/>
          <p:nvPr/>
        </p:nvSpPr>
        <p:spPr>
          <a:xfrm>
            <a:off x="4421950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432967" y="1905847"/>
                <a:ext cx="396455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967" y="1905847"/>
                <a:ext cx="396455" cy="256480"/>
              </a:xfrm>
              <a:prstGeom prst="rect">
                <a:avLst/>
              </a:prstGeom>
              <a:blipFill rotWithShape="0">
                <a:blip r:embed="rId9"/>
                <a:stretch>
                  <a:fillRect l="-12308" t="-4762" r="-9231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/>
          <p:cNvCxnSpPr/>
          <p:nvPr/>
        </p:nvCxnSpPr>
        <p:spPr>
          <a:xfrm>
            <a:off x="4003457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4012147" y="1744383"/>
                <a:ext cx="4208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147" y="1744383"/>
                <a:ext cx="420820" cy="246221"/>
              </a:xfrm>
              <a:prstGeom prst="rect">
                <a:avLst/>
              </a:prstGeom>
              <a:blipFill rotWithShape="0">
                <a:blip r:embed="rId10"/>
                <a:stretch>
                  <a:fillRect l="-11594" r="-17391" b="-317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3631898" y="1905847"/>
                <a:ext cx="394852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898" y="1905847"/>
                <a:ext cx="394852" cy="256480"/>
              </a:xfrm>
              <a:prstGeom prst="rect">
                <a:avLst/>
              </a:prstGeom>
              <a:blipFill rotWithShape="0">
                <a:blip r:embed="rId11"/>
                <a:stretch>
                  <a:fillRect l="-7692" t="-4762" r="-76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/>
          <p:cNvCxnSpPr/>
          <p:nvPr/>
        </p:nvCxnSpPr>
        <p:spPr>
          <a:xfrm>
            <a:off x="4807541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endCxn id="106" idx="1"/>
          </p:cNvCxnSpPr>
          <p:nvPr/>
        </p:nvCxnSpPr>
        <p:spPr>
          <a:xfrm>
            <a:off x="5862749" y="2021596"/>
            <a:ext cx="8885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861739" y="1744383"/>
                <a:ext cx="888064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739" y="1744383"/>
                <a:ext cx="888064" cy="256480"/>
              </a:xfrm>
              <a:prstGeom prst="rect">
                <a:avLst/>
              </a:prstGeom>
              <a:blipFill rotWithShape="0">
                <a:blip r:embed="rId12"/>
                <a:stretch>
                  <a:fillRect l="-5517" t="-4762" r="-4138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/>
          <p:cNvSpPr/>
          <p:nvPr/>
        </p:nvSpPr>
        <p:spPr>
          <a:xfrm>
            <a:off x="6751342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7136933" y="2021596"/>
            <a:ext cx="486739" cy="5508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7189691" y="1744383"/>
                <a:ext cx="35477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0" dirty="0"/>
                  <a:t>o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endParaRPr lang="en-IN" sz="16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691" y="1744383"/>
                <a:ext cx="354777" cy="246221"/>
              </a:xfrm>
              <a:prstGeom prst="rect">
                <a:avLst/>
              </a:prstGeom>
              <a:blipFill rotWithShape="0">
                <a:blip r:embed="rId13"/>
                <a:stretch>
                  <a:fillRect l="-33898" t="-24390" r="-23729" b="-487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765374" y="1905847"/>
                <a:ext cx="394082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374" y="1905847"/>
                <a:ext cx="394082" cy="256480"/>
              </a:xfrm>
              <a:prstGeom prst="rect">
                <a:avLst/>
              </a:prstGeom>
              <a:blipFill rotWithShape="0">
                <a:blip r:embed="rId14"/>
                <a:stretch>
                  <a:fillRect l="-7813" t="-4762" r="-93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7628998" y="1877752"/>
                <a:ext cx="10442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998" y="1877752"/>
                <a:ext cx="1044260" cy="246221"/>
              </a:xfrm>
              <a:prstGeom prst="rect">
                <a:avLst/>
              </a:prstGeom>
              <a:blipFill rotWithShape="0">
                <a:blip r:embed="rId15"/>
                <a:stretch>
                  <a:fillRect l="-6395" r="-4070" b="-37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Group 112"/>
          <p:cNvGrpSpPr/>
          <p:nvPr/>
        </p:nvGrpSpPr>
        <p:grpSpPr>
          <a:xfrm rot="16200000">
            <a:off x="5521786" y="1863687"/>
            <a:ext cx="36000" cy="340800"/>
            <a:chOff x="2731586" y="4043627"/>
            <a:chExt cx="36000" cy="340800"/>
          </a:xfrm>
        </p:grpSpPr>
        <p:sp>
          <p:nvSpPr>
            <p:cNvPr id="114" name="Oval 113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5" name="Oval 114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" name="Oval 154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155017" y="1520328"/>
                <a:ext cx="23892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IN" dirty="0"/>
                  <a:t> is the collection of all learnable parameters i.e.,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IN" b="1" dirty="0"/>
                  <a:t> </a:t>
                </a:r>
                <a:r>
                  <a:rPr lang="en-IN" dirty="0"/>
                  <a:t>and</a:t>
                </a:r>
                <a:r>
                  <a:rPr lang="en-IN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IN" b="1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017" y="1520328"/>
                <a:ext cx="2389283" cy="923330"/>
              </a:xfrm>
              <a:prstGeom prst="rect">
                <a:avLst/>
              </a:prstGeom>
              <a:blipFill rotWithShape="0">
                <a:blip r:embed="rId16"/>
                <a:stretch>
                  <a:fillRect t="-3289" r="-3061"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53387" y="3326130"/>
                <a:ext cx="4019370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Hidden layer pre-activation: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87" y="3326130"/>
                <a:ext cx="4019370" cy="664926"/>
              </a:xfrm>
              <a:prstGeom prst="rect">
                <a:avLst/>
              </a:prstGeom>
              <a:blipFill rotWithShape="0">
                <a:blip r:embed="rId17"/>
                <a:stretch>
                  <a:fillRect l="-1366" t="-5505" b="-137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253387" y="4305777"/>
                <a:ext cx="3466398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Hidden layer activation: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−1;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87" y="4305777"/>
                <a:ext cx="3466398" cy="664926"/>
              </a:xfrm>
              <a:prstGeom prst="rect">
                <a:avLst/>
              </a:prstGeom>
              <a:blipFill rotWithShape="0">
                <a:blip r:embed="rId18"/>
                <a:stretch>
                  <a:fillRect l="-1585" t="-4587" r="-176" b="-137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253387" y="5202065"/>
                <a:ext cx="3590727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Output layer activation: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b="1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87" y="5202065"/>
                <a:ext cx="3590727" cy="664926"/>
              </a:xfrm>
              <a:prstGeom prst="rect">
                <a:avLst/>
              </a:prstGeom>
              <a:blipFill rotWithShape="0">
                <a:blip r:embed="rId19"/>
                <a:stretch>
                  <a:fillRect l="-1528" t="-4587" b="-137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60BE477F-BA6B-824A-A481-801BD58128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FB2EDC-DE4F-E54E-BB4C-AB295B11F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03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861073" y="832857"/>
            <a:ext cx="850929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Backpropagation in </a:t>
            </a:r>
            <a:r>
              <a:rPr lang="en-US" sz="2800">
                <a:solidFill>
                  <a:srgbClr val="434343"/>
                </a:solidFill>
              </a:rPr>
              <a:t>a Nutshell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10757133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16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82344" y="1520328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2628" y="1862364"/>
                <a:ext cx="563488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IN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28" y="1862364"/>
                <a:ext cx="563488" cy="256480"/>
              </a:xfrm>
              <a:prstGeom prst="rect">
                <a:avLst/>
              </a:prstGeom>
              <a:blipFill rotWithShape="0">
                <a:blip r:embed="rId3"/>
                <a:stretch>
                  <a:fillRect l="-13043" t="-4762" r="-3261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2" idx="3"/>
            <a:endCxn id="83" idx="1"/>
          </p:cNvCxnSpPr>
          <p:nvPr/>
        </p:nvCxnSpPr>
        <p:spPr>
          <a:xfrm>
            <a:off x="1410168" y="2021596"/>
            <a:ext cx="900620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21185" y="1744383"/>
                <a:ext cx="832536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185" y="1744383"/>
                <a:ext cx="832536" cy="256480"/>
              </a:xfrm>
              <a:prstGeom prst="rect">
                <a:avLst/>
              </a:prstGeom>
              <a:blipFill rotWithShape="0">
                <a:blip r:embed="rId4"/>
                <a:stretch>
                  <a:fillRect l="-5109" t="-4762" r="-4380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/>
          <p:cNvSpPr/>
          <p:nvPr/>
        </p:nvSpPr>
        <p:spPr>
          <a:xfrm>
            <a:off x="2310788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23412" y="1905847"/>
                <a:ext cx="366319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412" y="1905847"/>
                <a:ext cx="366319" cy="256480"/>
              </a:xfrm>
              <a:prstGeom prst="rect">
                <a:avLst/>
              </a:prstGeom>
              <a:blipFill rotWithShape="0">
                <a:blip r:embed="rId5"/>
                <a:stretch>
                  <a:fillRect l="-6667" t="-4762" r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/>
          <p:cNvSpPr/>
          <p:nvPr/>
        </p:nvSpPr>
        <p:spPr>
          <a:xfrm>
            <a:off x="3114872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125889" y="1905847"/>
                <a:ext cx="367921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889" y="1905847"/>
                <a:ext cx="367921" cy="256480"/>
              </a:xfrm>
              <a:prstGeom prst="rect">
                <a:avLst/>
              </a:prstGeom>
              <a:blipFill rotWithShape="0">
                <a:blip r:embed="rId6"/>
                <a:stretch>
                  <a:fillRect l="-15000" t="-4762" r="-10000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/>
          <p:cNvCxnSpPr>
            <a:stCxn id="83" idx="3"/>
            <a:endCxn id="85" idx="1"/>
          </p:cNvCxnSpPr>
          <p:nvPr/>
        </p:nvCxnSpPr>
        <p:spPr>
          <a:xfrm>
            <a:off x="2696379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705069" y="1744383"/>
                <a:ext cx="4208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069" y="1744383"/>
                <a:ext cx="420820" cy="246221"/>
              </a:xfrm>
              <a:prstGeom prst="rect">
                <a:avLst/>
              </a:prstGeom>
              <a:blipFill rotWithShape="0">
                <a:blip r:embed="rId7"/>
                <a:stretch>
                  <a:fillRect l="-11594" r="-15942" b="-317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/>
          <p:cNvCxnSpPr>
            <a:stCxn id="85" idx="3"/>
            <a:endCxn id="93" idx="1"/>
          </p:cNvCxnSpPr>
          <p:nvPr/>
        </p:nvCxnSpPr>
        <p:spPr>
          <a:xfrm>
            <a:off x="3500463" y="2021596"/>
            <a:ext cx="1197069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3499453" y="1744383"/>
                <a:ext cx="1223668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453" y="1744383"/>
                <a:ext cx="1223668" cy="256480"/>
              </a:xfrm>
              <a:prstGeom prst="rect">
                <a:avLst/>
              </a:prstGeom>
              <a:blipFill rotWithShape="0">
                <a:blip r:embed="rId8"/>
                <a:stretch>
                  <a:fillRect l="-2985" t="-4762" r="-2488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/>
          <p:cNvSpPr/>
          <p:nvPr/>
        </p:nvSpPr>
        <p:spPr>
          <a:xfrm>
            <a:off x="4697532" y="1520328"/>
            <a:ext cx="575917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Rectangle 93"/>
          <p:cNvSpPr/>
          <p:nvPr/>
        </p:nvSpPr>
        <p:spPr>
          <a:xfrm>
            <a:off x="5699921" y="1525836"/>
            <a:ext cx="522919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699921" y="1923847"/>
                <a:ext cx="563488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921" y="1923847"/>
                <a:ext cx="563488" cy="256480"/>
              </a:xfrm>
              <a:prstGeom prst="rect">
                <a:avLst/>
              </a:prstGeom>
              <a:blipFill rotWithShape="0">
                <a:blip r:embed="rId9"/>
                <a:stretch>
                  <a:fillRect l="-8696" t="-4762" r="-7609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/>
          <p:cNvCxnSpPr/>
          <p:nvPr/>
        </p:nvCxnSpPr>
        <p:spPr>
          <a:xfrm>
            <a:off x="5281428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5290118" y="1744383"/>
                <a:ext cx="4208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118" y="1744383"/>
                <a:ext cx="420820" cy="246221"/>
              </a:xfrm>
              <a:prstGeom prst="rect">
                <a:avLst/>
              </a:prstGeom>
              <a:blipFill rotWithShape="0">
                <a:blip r:embed="rId10"/>
                <a:stretch>
                  <a:fillRect l="-11594" r="-15942" b="-317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4711564" y="1905847"/>
                <a:ext cx="561885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564" y="1905847"/>
                <a:ext cx="561885" cy="256480"/>
              </a:xfrm>
              <a:prstGeom prst="rect">
                <a:avLst/>
              </a:prstGeom>
              <a:blipFill rotWithShape="0">
                <a:blip r:embed="rId11"/>
                <a:stretch>
                  <a:fillRect l="-5435" t="-4762" r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/>
          <p:cNvCxnSpPr/>
          <p:nvPr/>
        </p:nvCxnSpPr>
        <p:spPr>
          <a:xfrm>
            <a:off x="6239742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endCxn id="106" idx="1"/>
          </p:cNvCxnSpPr>
          <p:nvPr/>
        </p:nvCxnSpPr>
        <p:spPr>
          <a:xfrm>
            <a:off x="7239865" y="2021596"/>
            <a:ext cx="8885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7238855" y="1744383"/>
                <a:ext cx="888064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55" y="1744383"/>
                <a:ext cx="888064" cy="256480"/>
              </a:xfrm>
              <a:prstGeom prst="rect">
                <a:avLst/>
              </a:prstGeom>
              <a:blipFill rotWithShape="0">
                <a:blip r:embed="rId12"/>
                <a:stretch>
                  <a:fillRect l="-4795" t="-4762" r="-4110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/>
          <p:cNvSpPr/>
          <p:nvPr/>
        </p:nvSpPr>
        <p:spPr>
          <a:xfrm>
            <a:off x="8128458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8514049" y="2021596"/>
            <a:ext cx="486739" cy="5508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8566807" y="1744383"/>
                <a:ext cx="35477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0" dirty="0"/>
                  <a:t>o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endParaRPr lang="en-IN" sz="16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807" y="1744383"/>
                <a:ext cx="354777" cy="246221"/>
              </a:xfrm>
              <a:prstGeom prst="rect">
                <a:avLst/>
              </a:prstGeom>
              <a:blipFill rotWithShape="0">
                <a:blip r:embed="rId13"/>
                <a:stretch>
                  <a:fillRect l="-33898" t="-24390" r="-23729" b="-487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8142490" y="1905847"/>
                <a:ext cx="394082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490" y="1905847"/>
                <a:ext cx="394082" cy="256480"/>
              </a:xfrm>
              <a:prstGeom prst="rect">
                <a:avLst/>
              </a:prstGeom>
              <a:blipFill rotWithShape="0">
                <a:blip r:embed="rId14"/>
                <a:stretch>
                  <a:fillRect l="-7813" t="-4762" r="-93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9006114" y="1877752"/>
                <a:ext cx="10442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114" y="1877752"/>
                <a:ext cx="1044260" cy="246221"/>
              </a:xfrm>
              <a:prstGeom prst="rect">
                <a:avLst/>
              </a:prstGeom>
              <a:blipFill rotWithShape="0">
                <a:blip r:embed="rId15"/>
                <a:stretch>
                  <a:fillRect l="-6395" r="-4070" b="-37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Group 112"/>
          <p:cNvGrpSpPr/>
          <p:nvPr/>
        </p:nvGrpSpPr>
        <p:grpSpPr>
          <a:xfrm rot="16200000">
            <a:off x="6953987" y="1863687"/>
            <a:ext cx="36000" cy="340800"/>
            <a:chOff x="2731586" y="4043627"/>
            <a:chExt cx="36000" cy="340800"/>
          </a:xfrm>
        </p:grpSpPr>
        <p:sp>
          <p:nvSpPr>
            <p:cNvPr id="114" name="Oval 113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5" name="Oval 114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" name="Oval 154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>
            <a:off x="10103001" y="2031600"/>
            <a:ext cx="486739" cy="5508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0573660" y="1887756"/>
                <a:ext cx="113114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660" y="1887756"/>
                <a:ext cx="1131142" cy="246221"/>
              </a:xfrm>
              <a:prstGeom prst="rect">
                <a:avLst/>
              </a:prstGeom>
              <a:blipFill rotWithShape="0">
                <a:blip r:embed="rId16"/>
                <a:stretch>
                  <a:fillRect l="-8108" b="-3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/>
          <p:nvPr/>
        </p:nvCxnSpPr>
        <p:spPr>
          <a:xfrm>
            <a:off x="451581" y="2052087"/>
            <a:ext cx="222057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 rot="16200000">
            <a:off x="280755" y="1950254"/>
            <a:ext cx="45719" cy="188400"/>
            <a:chOff x="2731586" y="4043627"/>
            <a:chExt cx="36000" cy="340800"/>
          </a:xfrm>
        </p:grpSpPr>
        <p:sp>
          <p:nvSpPr>
            <p:cNvPr id="54" name="Oval 53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58" name="Straight Arrow Connector 57"/>
          <p:cNvCxnSpPr/>
          <p:nvPr/>
        </p:nvCxnSpPr>
        <p:spPr>
          <a:xfrm>
            <a:off x="11482806" y="2151173"/>
            <a:ext cx="7943" cy="28800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50375" y="2432332"/>
            <a:ext cx="130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True class of the example</a:t>
            </a:r>
            <a:endParaRPr lang="en-IN" sz="1600" dirty="0"/>
          </a:p>
        </p:txBody>
      </p:sp>
      <p:sp>
        <p:nvSpPr>
          <p:cNvPr id="60" name="Google Shape;100;p14"/>
          <p:cNvSpPr txBox="1"/>
          <p:nvPr/>
        </p:nvSpPr>
        <p:spPr>
          <a:xfrm>
            <a:off x="302992" y="3206847"/>
            <a:ext cx="11012212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Backpropagation</a:t>
            </a:r>
            <a:r>
              <a:rPr lang="en-US" dirty="0"/>
              <a:t> consists of intelligent use of the chain rule of differentiation for computation of these gradients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Google Shape;100;p14"/>
              <p:cNvSpPr txBox="1"/>
              <p:nvPr/>
            </p:nvSpPr>
            <p:spPr>
              <a:xfrm>
                <a:off x="-108766" y="2661113"/>
                <a:ext cx="7347621" cy="5777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n-US" dirty="0"/>
                  <a:t>For gradient descent we need to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62" name="Google Shape;100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766" y="2661113"/>
                <a:ext cx="7347621" cy="577795"/>
              </a:xfrm>
              <a:prstGeom prst="rect">
                <a:avLst/>
              </a:prstGeom>
              <a:blipFill rotWithShape="0">
                <a:blip r:embed="rId17"/>
                <a:stretch>
                  <a:fillRect t="-42553" b="-6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686988BD-2048-EE48-B8BE-C6D9C5EF45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F49258-705E-D944-8091-2A17DEFF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61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10757133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17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82344" y="1520328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2628" y="1862364"/>
                <a:ext cx="563488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IN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28" y="1862364"/>
                <a:ext cx="563488" cy="256480"/>
              </a:xfrm>
              <a:prstGeom prst="rect">
                <a:avLst/>
              </a:prstGeom>
              <a:blipFill rotWithShape="0">
                <a:blip r:embed="rId3"/>
                <a:stretch>
                  <a:fillRect l="-13043" t="-4762" r="-3261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2" idx="3"/>
            <a:endCxn id="83" idx="1"/>
          </p:cNvCxnSpPr>
          <p:nvPr/>
        </p:nvCxnSpPr>
        <p:spPr>
          <a:xfrm>
            <a:off x="1410168" y="2021596"/>
            <a:ext cx="900620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21185" y="1744383"/>
                <a:ext cx="832536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185" y="1744383"/>
                <a:ext cx="832536" cy="256480"/>
              </a:xfrm>
              <a:prstGeom prst="rect">
                <a:avLst/>
              </a:prstGeom>
              <a:blipFill rotWithShape="0">
                <a:blip r:embed="rId4"/>
                <a:stretch>
                  <a:fillRect l="-5109" t="-4762" r="-4380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/>
          <p:cNvSpPr/>
          <p:nvPr/>
        </p:nvSpPr>
        <p:spPr>
          <a:xfrm>
            <a:off x="2310788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23412" y="1905847"/>
                <a:ext cx="366319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412" y="1905847"/>
                <a:ext cx="366319" cy="256480"/>
              </a:xfrm>
              <a:prstGeom prst="rect">
                <a:avLst/>
              </a:prstGeom>
              <a:blipFill rotWithShape="0">
                <a:blip r:embed="rId5"/>
                <a:stretch>
                  <a:fillRect l="-6667" t="-4762" r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/>
          <p:cNvSpPr/>
          <p:nvPr/>
        </p:nvSpPr>
        <p:spPr>
          <a:xfrm>
            <a:off x="3114872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125889" y="1905847"/>
                <a:ext cx="367921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889" y="1905847"/>
                <a:ext cx="367921" cy="256480"/>
              </a:xfrm>
              <a:prstGeom prst="rect">
                <a:avLst/>
              </a:prstGeom>
              <a:blipFill rotWithShape="0">
                <a:blip r:embed="rId6"/>
                <a:stretch>
                  <a:fillRect l="-15000" t="-4762" r="-10000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/>
          <p:cNvCxnSpPr>
            <a:stCxn id="83" idx="3"/>
            <a:endCxn id="85" idx="1"/>
          </p:cNvCxnSpPr>
          <p:nvPr/>
        </p:nvCxnSpPr>
        <p:spPr>
          <a:xfrm>
            <a:off x="2696379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705069" y="1744383"/>
                <a:ext cx="4208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069" y="1744383"/>
                <a:ext cx="420820" cy="246221"/>
              </a:xfrm>
              <a:prstGeom prst="rect">
                <a:avLst/>
              </a:prstGeom>
              <a:blipFill rotWithShape="0">
                <a:blip r:embed="rId7"/>
                <a:stretch>
                  <a:fillRect l="-11594" r="-15942" b="-317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/>
          <p:cNvCxnSpPr>
            <a:stCxn id="85" idx="3"/>
            <a:endCxn id="93" idx="1"/>
          </p:cNvCxnSpPr>
          <p:nvPr/>
        </p:nvCxnSpPr>
        <p:spPr>
          <a:xfrm>
            <a:off x="3500463" y="2021596"/>
            <a:ext cx="1197069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3499453" y="1744383"/>
                <a:ext cx="1223668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453" y="1744383"/>
                <a:ext cx="1223668" cy="256480"/>
              </a:xfrm>
              <a:prstGeom prst="rect">
                <a:avLst/>
              </a:prstGeom>
              <a:blipFill rotWithShape="0">
                <a:blip r:embed="rId8"/>
                <a:stretch>
                  <a:fillRect l="-2985" t="-4762" r="-2488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/>
          <p:cNvSpPr/>
          <p:nvPr/>
        </p:nvSpPr>
        <p:spPr>
          <a:xfrm>
            <a:off x="4697532" y="1520328"/>
            <a:ext cx="575917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Rectangle 93"/>
          <p:cNvSpPr/>
          <p:nvPr/>
        </p:nvSpPr>
        <p:spPr>
          <a:xfrm>
            <a:off x="5699921" y="1525836"/>
            <a:ext cx="522919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699921" y="1923847"/>
                <a:ext cx="563488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921" y="1923847"/>
                <a:ext cx="563488" cy="256480"/>
              </a:xfrm>
              <a:prstGeom prst="rect">
                <a:avLst/>
              </a:prstGeom>
              <a:blipFill rotWithShape="0">
                <a:blip r:embed="rId9"/>
                <a:stretch>
                  <a:fillRect l="-8696" t="-4762" r="-7609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/>
          <p:cNvCxnSpPr/>
          <p:nvPr/>
        </p:nvCxnSpPr>
        <p:spPr>
          <a:xfrm>
            <a:off x="5281428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5290118" y="1744383"/>
                <a:ext cx="4208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118" y="1744383"/>
                <a:ext cx="420820" cy="246221"/>
              </a:xfrm>
              <a:prstGeom prst="rect">
                <a:avLst/>
              </a:prstGeom>
              <a:blipFill rotWithShape="0">
                <a:blip r:embed="rId10"/>
                <a:stretch>
                  <a:fillRect l="-11594" r="-15942" b="-317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4711564" y="1905847"/>
                <a:ext cx="561885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564" y="1905847"/>
                <a:ext cx="561885" cy="256480"/>
              </a:xfrm>
              <a:prstGeom prst="rect">
                <a:avLst/>
              </a:prstGeom>
              <a:blipFill rotWithShape="0">
                <a:blip r:embed="rId11"/>
                <a:stretch>
                  <a:fillRect l="-5435" t="-4762" r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/>
          <p:cNvCxnSpPr/>
          <p:nvPr/>
        </p:nvCxnSpPr>
        <p:spPr>
          <a:xfrm>
            <a:off x="6239742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endCxn id="106" idx="1"/>
          </p:cNvCxnSpPr>
          <p:nvPr/>
        </p:nvCxnSpPr>
        <p:spPr>
          <a:xfrm>
            <a:off x="7239865" y="2021596"/>
            <a:ext cx="8885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7238855" y="1744383"/>
                <a:ext cx="888064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55" y="1744383"/>
                <a:ext cx="888064" cy="256480"/>
              </a:xfrm>
              <a:prstGeom prst="rect">
                <a:avLst/>
              </a:prstGeom>
              <a:blipFill rotWithShape="0">
                <a:blip r:embed="rId12"/>
                <a:stretch>
                  <a:fillRect l="-4795" t="-4762" r="-4110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/>
          <p:cNvSpPr/>
          <p:nvPr/>
        </p:nvSpPr>
        <p:spPr>
          <a:xfrm>
            <a:off x="8128458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8514049" y="2021596"/>
            <a:ext cx="486739" cy="5508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8566807" y="1744383"/>
                <a:ext cx="35477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0" dirty="0"/>
                  <a:t>o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endParaRPr lang="en-IN" sz="16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807" y="1744383"/>
                <a:ext cx="354777" cy="246221"/>
              </a:xfrm>
              <a:prstGeom prst="rect">
                <a:avLst/>
              </a:prstGeom>
              <a:blipFill rotWithShape="0">
                <a:blip r:embed="rId13"/>
                <a:stretch>
                  <a:fillRect l="-33898" t="-24390" r="-23729" b="-487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8142490" y="1905847"/>
                <a:ext cx="394082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490" y="1905847"/>
                <a:ext cx="394082" cy="256480"/>
              </a:xfrm>
              <a:prstGeom prst="rect">
                <a:avLst/>
              </a:prstGeom>
              <a:blipFill rotWithShape="0">
                <a:blip r:embed="rId14"/>
                <a:stretch>
                  <a:fillRect l="-7813" t="-4762" r="-93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9006114" y="1877752"/>
                <a:ext cx="10442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114" y="1877752"/>
                <a:ext cx="1044260" cy="246221"/>
              </a:xfrm>
              <a:prstGeom prst="rect">
                <a:avLst/>
              </a:prstGeom>
              <a:blipFill rotWithShape="0">
                <a:blip r:embed="rId15"/>
                <a:stretch>
                  <a:fillRect l="-6395" r="-4070" b="-37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Group 112"/>
          <p:cNvGrpSpPr/>
          <p:nvPr/>
        </p:nvGrpSpPr>
        <p:grpSpPr>
          <a:xfrm rot="16200000">
            <a:off x="6953987" y="1863687"/>
            <a:ext cx="36000" cy="340800"/>
            <a:chOff x="2731586" y="4043627"/>
            <a:chExt cx="36000" cy="340800"/>
          </a:xfrm>
        </p:grpSpPr>
        <p:sp>
          <p:nvSpPr>
            <p:cNvPr id="114" name="Oval 113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5" name="Oval 114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" name="Oval 154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>
            <a:off x="10103001" y="2031600"/>
            <a:ext cx="486739" cy="5508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0573660" y="1887756"/>
                <a:ext cx="113114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660" y="1887756"/>
                <a:ext cx="1131142" cy="246221"/>
              </a:xfrm>
              <a:prstGeom prst="rect">
                <a:avLst/>
              </a:prstGeom>
              <a:blipFill rotWithShape="0">
                <a:blip r:embed="rId16"/>
                <a:stretch>
                  <a:fillRect l="-8108" b="-3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/>
          <p:nvPr/>
        </p:nvCxnSpPr>
        <p:spPr>
          <a:xfrm>
            <a:off x="451581" y="2052087"/>
            <a:ext cx="222057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 rot="16200000">
            <a:off x="280755" y="1950254"/>
            <a:ext cx="45719" cy="188400"/>
            <a:chOff x="2731586" y="4043627"/>
            <a:chExt cx="36000" cy="340800"/>
          </a:xfrm>
        </p:grpSpPr>
        <p:sp>
          <p:nvSpPr>
            <p:cNvPr id="54" name="Oval 53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58" name="Straight Arrow Connector 57"/>
          <p:cNvCxnSpPr/>
          <p:nvPr/>
        </p:nvCxnSpPr>
        <p:spPr>
          <a:xfrm>
            <a:off x="11482806" y="2151173"/>
            <a:ext cx="7943" cy="28800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50375" y="2432332"/>
            <a:ext cx="130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True class of the example</a:t>
            </a:r>
            <a:endParaRPr lang="en-IN" sz="1600" dirty="0"/>
          </a:p>
        </p:txBody>
      </p:sp>
      <p:sp>
        <p:nvSpPr>
          <p:cNvPr id="60" name="Google Shape;100;p14"/>
          <p:cNvSpPr txBox="1"/>
          <p:nvPr/>
        </p:nvSpPr>
        <p:spPr>
          <a:xfrm>
            <a:off x="302992" y="3206847"/>
            <a:ext cx="11012212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Backpropagation</a:t>
            </a:r>
            <a:r>
              <a:rPr lang="en-US" dirty="0"/>
              <a:t> consists of intelligent use of the chain rule of differentiation for computation of these gradients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Google Shape;100;p14"/>
              <p:cNvSpPr txBox="1"/>
              <p:nvPr/>
            </p:nvSpPr>
            <p:spPr>
              <a:xfrm>
                <a:off x="-108766" y="2661113"/>
                <a:ext cx="7347621" cy="5777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n-US" dirty="0"/>
                  <a:t>For gradient descent we need to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62" name="Google Shape;100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766" y="2661113"/>
                <a:ext cx="7347621" cy="577795"/>
              </a:xfrm>
              <a:prstGeom prst="rect">
                <a:avLst/>
              </a:prstGeom>
              <a:blipFill rotWithShape="0">
                <a:blip r:embed="rId17"/>
                <a:stretch>
                  <a:fillRect b="-212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Google Shape;100;p14"/>
              <p:cNvSpPr txBox="1"/>
              <p:nvPr/>
            </p:nvSpPr>
            <p:spPr>
              <a:xfrm>
                <a:off x="313565" y="3728847"/>
                <a:ext cx="11264510" cy="20817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If we want to compute the gradient of the activation of any neuron in a layer w.r.t. the input what will we do?</a:t>
                </a:r>
              </a:p>
              <a:p>
                <a:pPr marL="285750" lvl="0" indent="-2857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Can we use </a:t>
                </a:r>
                <a:r>
                  <a:rPr lang="en-US" dirty="0" err="1"/>
                  <a:t>Backpropagation</a:t>
                </a:r>
                <a:r>
                  <a:rPr lang="en-US" dirty="0"/>
                  <a:t>?</a:t>
                </a:r>
              </a:p>
              <a:p>
                <a:pPr marL="285750" lvl="0" indent="-2857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If yes, then how? That is what changes need to be incorporated?</a:t>
                </a:r>
              </a:p>
              <a:p>
                <a:pPr marL="285750" lvl="0" indent="-2857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will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So, first thing we will do is – we will not do the full forward pass, i.e., stop after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layer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dirty="0"/>
              </a:p>
            </p:txBody>
          </p:sp>
        </mc:Choice>
        <mc:Fallback xmlns="">
          <p:sp>
            <p:nvSpPr>
              <p:cNvPr id="50" name="Google Shape;100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65" y="3728847"/>
                <a:ext cx="11264510" cy="2081769"/>
              </a:xfrm>
              <a:prstGeom prst="rect">
                <a:avLst/>
              </a:prstGeom>
              <a:blipFill rotWithShape="0">
                <a:blip r:embed="rId18"/>
                <a:stretch>
                  <a:fillRect l="-3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Google Shape;100;p14"/>
          <p:cNvSpPr txBox="1"/>
          <p:nvPr/>
        </p:nvSpPr>
        <p:spPr>
          <a:xfrm>
            <a:off x="1861073" y="832857"/>
            <a:ext cx="850929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Backpropagation in </a:t>
            </a:r>
            <a:r>
              <a:rPr lang="en-US" sz="2800">
                <a:solidFill>
                  <a:srgbClr val="434343"/>
                </a:solidFill>
              </a:rPr>
              <a:t>a Nutshell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3C227A35-3585-2F45-BCF5-8C8F5B243D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D9951-3203-9C44-ABF1-9FBE5AEE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958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10757133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18</a:t>
            </a:fld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04453" y="2522167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60017" y="2864203"/>
                <a:ext cx="632930" cy="380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17" y="2864203"/>
                <a:ext cx="632930" cy="380361"/>
              </a:xfrm>
              <a:prstGeom prst="rect">
                <a:avLst/>
              </a:prstGeom>
              <a:blipFill rotWithShape="0">
                <a:blip r:embed="rId3"/>
                <a:stretch>
                  <a:fillRect l="-13462" b="-209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/>
          <p:cNvCxnSpPr>
            <a:stCxn id="62" idx="3"/>
            <a:endCxn id="65" idx="1"/>
          </p:cNvCxnSpPr>
          <p:nvPr/>
        </p:nvCxnSpPr>
        <p:spPr>
          <a:xfrm>
            <a:off x="1532277" y="3023435"/>
            <a:ext cx="548076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080353" y="2522167"/>
            <a:ext cx="319605" cy="10025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573690" y="3053926"/>
            <a:ext cx="22205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5" idx="3"/>
            <a:endCxn id="68" idx="1"/>
          </p:cNvCxnSpPr>
          <p:nvPr/>
        </p:nvCxnSpPr>
        <p:spPr>
          <a:xfrm>
            <a:off x="2399958" y="3023435"/>
            <a:ext cx="1180085" cy="7489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580043" y="2529656"/>
            <a:ext cx="319605" cy="10025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9" name="Rectangle 68"/>
          <p:cNvSpPr/>
          <p:nvPr/>
        </p:nvSpPr>
        <p:spPr>
          <a:xfrm>
            <a:off x="4827363" y="2529656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828970" y="2874834"/>
                <a:ext cx="411266" cy="352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970" y="2874834"/>
                <a:ext cx="411266" cy="352597"/>
              </a:xfrm>
              <a:prstGeom prst="rect">
                <a:avLst/>
              </a:prstGeom>
              <a:blipFill rotWithShape="0">
                <a:blip r:embed="rId4"/>
                <a:stretch>
                  <a:fillRect l="-7353" t="-3509" r="-11765" b="-192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/>
          <p:cNvCxnSpPr>
            <a:stCxn id="68" idx="3"/>
            <a:endCxn id="69" idx="1"/>
          </p:cNvCxnSpPr>
          <p:nvPr/>
        </p:nvCxnSpPr>
        <p:spPr>
          <a:xfrm>
            <a:off x="3899648" y="3030924"/>
            <a:ext cx="927715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22334" y="2529656"/>
            <a:ext cx="441547" cy="10025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006899" y="2888679"/>
                <a:ext cx="47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99" y="2888679"/>
                <a:ext cx="47686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1392" t="-2222" r="-16456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2148112" y="2890757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112" y="2890757"/>
                <a:ext cx="21800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632163" y="2892424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63" y="2892424"/>
                <a:ext cx="226024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18919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>
            <a:endCxn id="72" idx="1"/>
          </p:cNvCxnSpPr>
          <p:nvPr/>
        </p:nvCxnSpPr>
        <p:spPr>
          <a:xfrm>
            <a:off x="5212954" y="3023435"/>
            <a:ext cx="809380" cy="7489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147521" y="2529656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8" name="Straight Arrow Connector 77"/>
          <p:cNvCxnSpPr>
            <a:stCxn id="72" idx="3"/>
            <a:endCxn id="77" idx="1"/>
          </p:cNvCxnSpPr>
          <p:nvPr/>
        </p:nvCxnSpPr>
        <p:spPr>
          <a:xfrm>
            <a:off x="6463881" y="3030924"/>
            <a:ext cx="683640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7894376" y="3030924"/>
            <a:ext cx="22205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6022334" y="4103245"/>
            <a:ext cx="441547" cy="100253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5995882" y="4462268"/>
                <a:ext cx="5321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882" y="4462268"/>
                <a:ext cx="532197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0345" t="-4444" r="-16092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urved Connector 23"/>
          <p:cNvCxnSpPr>
            <a:stCxn id="69" idx="2"/>
            <a:endCxn id="82" idx="0"/>
          </p:cNvCxnSpPr>
          <p:nvPr/>
        </p:nvCxnSpPr>
        <p:spPr>
          <a:xfrm rot="16200000" flipH="1">
            <a:off x="5346106" y="3206243"/>
            <a:ext cx="571054" cy="1222949"/>
          </a:xfrm>
          <a:prstGeom prst="curvedConnector3">
            <a:avLst>
              <a:gd name="adj1" fmla="val 48071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011317" y="5419334"/>
            <a:ext cx="461427" cy="100253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144043" y="5766887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043" y="5766887"/>
                <a:ext cx="218008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9444" r="-16667" b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>
            <a:stCxn id="82" idx="2"/>
            <a:endCxn id="88" idx="0"/>
          </p:cNvCxnSpPr>
          <p:nvPr/>
        </p:nvCxnSpPr>
        <p:spPr>
          <a:xfrm flipH="1">
            <a:off x="6242031" y="5105780"/>
            <a:ext cx="1077" cy="3135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7145806" y="5416531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271445" y="5635177"/>
                <a:ext cx="486928" cy="59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445" y="5635177"/>
                <a:ext cx="486928" cy="59349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Connector 100"/>
          <p:cNvCxnSpPr>
            <a:stCxn id="98" idx="1"/>
            <a:endCxn id="88" idx="3"/>
          </p:cNvCxnSpPr>
          <p:nvPr/>
        </p:nvCxnSpPr>
        <p:spPr>
          <a:xfrm flipH="1">
            <a:off x="6472744" y="5917799"/>
            <a:ext cx="673062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610431" y="5424699"/>
            <a:ext cx="727824" cy="100253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4730879" y="5635177"/>
                <a:ext cx="485326" cy="59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79" y="5635177"/>
                <a:ext cx="485326" cy="59349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/>
          <p:cNvCxnSpPr/>
          <p:nvPr/>
        </p:nvCxnSpPr>
        <p:spPr>
          <a:xfrm flipH="1">
            <a:off x="5346501" y="5925966"/>
            <a:ext cx="673062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8434918" y="3540991"/>
                <a:ext cx="2145651" cy="6858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918" y="3540991"/>
                <a:ext cx="2145651" cy="68582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extBox 117"/>
          <p:cNvSpPr txBox="1"/>
          <p:nvPr/>
        </p:nvSpPr>
        <p:spPr>
          <a:xfrm>
            <a:off x="11240365" y="3714628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… (3)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902157" y="1363726"/>
            <a:ext cx="595401" cy="694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/>
          <p:cNvSpPr/>
          <p:nvPr/>
        </p:nvSpPr>
        <p:spPr>
          <a:xfrm>
            <a:off x="3580043" y="1393248"/>
            <a:ext cx="319605" cy="687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/>
          <p:cNvSpPr/>
          <p:nvPr/>
        </p:nvSpPr>
        <p:spPr>
          <a:xfrm>
            <a:off x="4101146" y="1350936"/>
            <a:ext cx="726217" cy="72967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221594" y="1444848"/>
                <a:ext cx="482119" cy="59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594" y="1444848"/>
                <a:ext cx="482119" cy="593496"/>
              </a:xfrm>
              <a:prstGeom prst="rect">
                <a:avLst/>
              </a:prstGeom>
              <a:blipFill>
                <a:blip r:embed="rId13"/>
                <a:stretch>
                  <a:fillRect l="-10256" t="-2083" r="-512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389858" y="4226820"/>
                <a:ext cx="1373518" cy="6858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858" y="4226820"/>
                <a:ext cx="1373518" cy="68582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 flipH="1">
            <a:off x="2818845" y="5925966"/>
            <a:ext cx="1800000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41" idx="2"/>
          </p:cNvCxnSpPr>
          <p:nvPr/>
        </p:nvCxnSpPr>
        <p:spPr>
          <a:xfrm flipV="1">
            <a:off x="4450814" y="2080607"/>
            <a:ext cx="13441" cy="38574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8314883" y="4921455"/>
                <a:ext cx="2000997" cy="713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IN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883" y="4921455"/>
                <a:ext cx="2000997" cy="71372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11240365" y="4334355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… (2)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240365" y="5080867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… (1)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618001" y="1350936"/>
            <a:ext cx="726217" cy="72967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727432" y="1452192"/>
                <a:ext cx="559063" cy="621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432" y="1452192"/>
                <a:ext cx="559063" cy="62138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331597" y="2833253"/>
                <a:ext cx="413318" cy="380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597" y="2833253"/>
                <a:ext cx="413318" cy="380361"/>
              </a:xfrm>
              <a:prstGeom prst="rect">
                <a:avLst/>
              </a:prstGeom>
              <a:blipFill rotWithShape="0">
                <a:blip r:embed="rId17"/>
                <a:stretch>
                  <a:fillRect l="-20896" b="-209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2821306" y="2285031"/>
            <a:ext cx="319605" cy="3251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880996" y="2309121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996" y="2309121"/>
                <a:ext cx="218008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20000" r="-20000" b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/>
          <p:cNvCxnSpPr/>
          <p:nvPr/>
        </p:nvCxnSpPr>
        <p:spPr>
          <a:xfrm flipV="1">
            <a:off x="1173939" y="2425585"/>
            <a:ext cx="2543" cy="10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1164193" y="2411106"/>
            <a:ext cx="1656000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962520" y="2610210"/>
            <a:ext cx="13441" cy="3312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968163" y="2075518"/>
            <a:ext cx="1077" cy="21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17565" y="5424699"/>
            <a:ext cx="727824" cy="100253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49877" y="5635177"/>
                <a:ext cx="682495" cy="59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77" y="5635177"/>
                <a:ext cx="682495" cy="59349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1141306" y="5436825"/>
            <a:ext cx="461427" cy="100253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1262697" y="5507902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697" y="5507902"/>
                <a:ext cx="218008" cy="276999"/>
              </a:xfrm>
              <a:prstGeom prst="rect">
                <a:avLst/>
              </a:prstGeom>
              <a:blipFill rotWithShape="0">
                <a:blip r:embed="rId20"/>
                <a:stretch>
                  <a:fillRect l="-19444" r="-16667" b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/>
          <p:cNvCxnSpPr/>
          <p:nvPr/>
        </p:nvCxnSpPr>
        <p:spPr>
          <a:xfrm flipH="1">
            <a:off x="851585" y="5902350"/>
            <a:ext cx="288000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8263671" y="5616933"/>
                <a:ext cx="2420856" cy="785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sz="16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sSubSup>
                        <m:sSubSup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671" y="5616933"/>
                <a:ext cx="2420856" cy="785984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/>
          <p:cNvSpPr txBox="1"/>
          <p:nvPr/>
        </p:nvSpPr>
        <p:spPr>
          <a:xfrm>
            <a:off x="11246793" y="5849668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… (4)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981130" y="5772839"/>
            <a:ext cx="835881" cy="319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76873" y="5814488"/>
                <a:ext cx="8508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=1:</m:t>
                      </m:r>
                      <m:sSub>
                        <m:sSubPr>
                          <m:ctrlPr>
                            <a:rPr lang="en-I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873" y="5814488"/>
                <a:ext cx="850810" cy="215444"/>
              </a:xfrm>
              <a:prstGeom prst="rect">
                <a:avLst/>
              </a:prstGeom>
              <a:blipFill rotWithShape="0">
                <a:blip r:embed="rId22"/>
                <a:stretch>
                  <a:fillRect l="-3571" b="-1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Connector 90"/>
          <p:cNvCxnSpPr/>
          <p:nvPr/>
        </p:nvCxnSpPr>
        <p:spPr>
          <a:xfrm flipH="1">
            <a:off x="1600631" y="5909094"/>
            <a:ext cx="396000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22890" y="5763230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/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256454" y="6075569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454" y="6075569"/>
                <a:ext cx="226024" cy="276999"/>
              </a:xfrm>
              <a:prstGeom prst="rect">
                <a:avLst/>
              </a:prstGeom>
              <a:blipFill rotWithShape="0">
                <a:blip r:embed="rId23"/>
                <a:stretch>
                  <a:fillRect l="-21622" r="-21622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839039" y="1683743"/>
                <a:ext cx="739753" cy="413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N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039" y="1683743"/>
                <a:ext cx="739753" cy="41319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1826327" y="1319907"/>
                <a:ext cx="782073" cy="413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N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327" y="1319907"/>
                <a:ext cx="782073" cy="41319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>
            <a:stCxn id="119" idx="1"/>
            <a:endCxn id="119" idx="3"/>
          </p:cNvCxnSpPr>
          <p:nvPr/>
        </p:nvCxnSpPr>
        <p:spPr>
          <a:xfrm>
            <a:off x="1902157" y="1711150"/>
            <a:ext cx="5954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2207838" y="2050719"/>
            <a:ext cx="1077" cy="46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3477225" y="1542214"/>
                <a:ext cx="547778" cy="4057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225" y="1542214"/>
                <a:ext cx="547778" cy="405752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/>
          <p:nvPr/>
        </p:nvCxnSpPr>
        <p:spPr>
          <a:xfrm flipH="1">
            <a:off x="3747741" y="2078052"/>
            <a:ext cx="1077" cy="46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388125" y="1514742"/>
            <a:ext cx="517793" cy="3929254"/>
          </a:xfrm>
          <a:custGeom>
            <a:avLst/>
            <a:gdLst>
              <a:gd name="connsiteX0" fmla="*/ 517793 w 517793"/>
              <a:gd name="connsiteY0" fmla="*/ 5586 h 3929254"/>
              <a:gd name="connsiteX1" fmla="*/ 363557 w 517793"/>
              <a:gd name="connsiteY1" fmla="*/ 534395 h 3929254"/>
              <a:gd name="connsiteX2" fmla="*/ 242371 w 517793"/>
              <a:gd name="connsiteY2" fmla="*/ 3376747 h 3929254"/>
              <a:gd name="connsiteX3" fmla="*/ 0 w 517793"/>
              <a:gd name="connsiteY3" fmla="*/ 3927591 h 392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793" h="3929254">
                <a:moveTo>
                  <a:pt x="517793" y="5586"/>
                </a:moveTo>
                <a:cubicBezTo>
                  <a:pt x="463627" y="-10940"/>
                  <a:pt x="409461" y="-27465"/>
                  <a:pt x="363557" y="534395"/>
                </a:cubicBezTo>
                <a:cubicBezTo>
                  <a:pt x="317653" y="1096255"/>
                  <a:pt x="302964" y="2811214"/>
                  <a:pt x="242371" y="3376747"/>
                </a:cubicBezTo>
                <a:cubicBezTo>
                  <a:pt x="181778" y="3942280"/>
                  <a:pt x="90889" y="3934935"/>
                  <a:pt x="0" y="3927591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Rectangle 92"/>
          <p:cNvSpPr/>
          <p:nvPr/>
        </p:nvSpPr>
        <p:spPr>
          <a:xfrm>
            <a:off x="1267877" y="3964219"/>
            <a:ext cx="835881" cy="319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1263620" y="4005868"/>
                <a:ext cx="8508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=1:</m:t>
                      </m:r>
                      <m:sSub>
                        <m:sSubPr>
                          <m:ctrlPr>
                            <a:rPr lang="en-I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620" y="4005868"/>
                <a:ext cx="850810" cy="215444"/>
              </a:xfrm>
              <a:prstGeom prst="rect">
                <a:avLst/>
              </a:prstGeom>
              <a:blipFill rotWithShape="0">
                <a:blip r:embed="rId22"/>
                <a:stretch>
                  <a:fillRect l="-3571" b="-1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Google Shape;100;p14"/>
          <p:cNvSpPr txBox="1"/>
          <p:nvPr/>
        </p:nvSpPr>
        <p:spPr>
          <a:xfrm>
            <a:off x="1861073" y="832857"/>
            <a:ext cx="850929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Backpropagation in </a:t>
            </a:r>
            <a:r>
              <a:rPr lang="en-US" sz="2800">
                <a:solidFill>
                  <a:srgbClr val="434343"/>
                </a:solidFill>
              </a:rPr>
              <a:t>a Nutshell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92" name="Date Placeholder 3">
            <a:extLst>
              <a:ext uri="{FF2B5EF4-FFF2-40B4-BE49-F238E27FC236}">
                <a16:creationId xmlns:a16="http://schemas.microsoft.com/office/drawing/2014/main" id="{FB81164F-193A-684B-9932-654FFA6A18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19AB4-E3E1-8840-AC90-4AA9A1185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10757133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19</a:t>
            </a:fld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04453" y="2522167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60017" y="2864203"/>
                <a:ext cx="632930" cy="380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17" y="2864203"/>
                <a:ext cx="632930" cy="380361"/>
              </a:xfrm>
              <a:prstGeom prst="rect">
                <a:avLst/>
              </a:prstGeom>
              <a:blipFill rotWithShape="0">
                <a:blip r:embed="rId3"/>
                <a:stretch>
                  <a:fillRect l="-13462" b="-209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/>
          <p:cNvCxnSpPr>
            <a:stCxn id="62" idx="3"/>
            <a:endCxn id="65" idx="1"/>
          </p:cNvCxnSpPr>
          <p:nvPr/>
        </p:nvCxnSpPr>
        <p:spPr>
          <a:xfrm>
            <a:off x="1532277" y="3023435"/>
            <a:ext cx="548076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080353" y="2522167"/>
            <a:ext cx="319605" cy="10025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573690" y="3053926"/>
            <a:ext cx="22205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5" idx="3"/>
            <a:endCxn id="68" idx="1"/>
          </p:cNvCxnSpPr>
          <p:nvPr/>
        </p:nvCxnSpPr>
        <p:spPr>
          <a:xfrm>
            <a:off x="2399958" y="3023435"/>
            <a:ext cx="1180085" cy="7489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580043" y="2529656"/>
            <a:ext cx="319605" cy="10025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9" name="Rectangle 68"/>
          <p:cNvSpPr/>
          <p:nvPr/>
        </p:nvSpPr>
        <p:spPr>
          <a:xfrm>
            <a:off x="4827363" y="2529656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828970" y="2874834"/>
                <a:ext cx="411266" cy="352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970" y="2874834"/>
                <a:ext cx="411266" cy="352597"/>
              </a:xfrm>
              <a:prstGeom prst="rect">
                <a:avLst/>
              </a:prstGeom>
              <a:blipFill rotWithShape="0">
                <a:blip r:embed="rId4"/>
                <a:stretch>
                  <a:fillRect l="-7353" t="-3509" r="-11765" b="-192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/>
          <p:cNvCxnSpPr>
            <a:stCxn id="68" idx="3"/>
            <a:endCxn id="69" idx="1"/>
          </p:cNvCxnSpPr>
          <p:nvPr/>
        </p:nvCxnSpPr>
        <p:spPr>
          <a:xfrm>
            <a:off x="3899648" y="3030924"/>
            <a:ext cx="927715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22334" y="2529656"/>
            <a:ext cx="441547" cy="10025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006899" y="2888679"/>
                <a:ext cx="47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99" y="2888679"/>
                <a:ext cx="47686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1392" t="-2222" r="-16456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2148112" y="2890757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112" y="2890757"/>
                <a:ext cx="21800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632163" y="2892424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63" y="2892424"/>
                <a:ext cx="226024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18919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>
            <a:endCxn id="72" idx="1"/>
          </p:cNvCxnSpPr>
          <p:nvPr/>
        </p:nvCxnSpPr>
        <p:spPr>
          <a:xfrm>
            <a:off x="5212954" y="3023435"/>
            <a:ext cx="809380" cy="7489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147521" y="2529656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8" name="Straight Arrow Connector 77"/>
          <p:cNvCxnSpPr>
            <a:stCxn id="72" idx="3"/>
            <a:endCxn id="77" idx="1"/>
          </p:cNvCxnSpPr>
          <p:nvPr/>
        </p:nvCxnSpPr>
        <p:spPr>
          <a:xfrm>
            <a:off x="6463881" y="3030924"/>
            <a:ext cx="683640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7894376" y="3030924"/>
            <a:ext cx="22205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6022334" y="4103245"/>
            <a:ext cx="441547" cy="100253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5995882" y="4462268"/>
                <a:ext cx="5321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882" y="4462268"/>
                <a:ext cx="532197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0345" t="-4444" r="-16092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urved Connector 23"/>
          <p:cNvCxnSpPr>
            <a:stCxn id="69" idx="2"/>
            <a:endCxn id="82" idx="0"/>
          </p:cNvCxnSpPr>
          <p:nvPr/>
        </p:nvCxnSpPr>
        <p:spPr>
          <a:xfrm rot="16200000" flipH="1">
            <a:off x="5346106" y="3206243"/>
            <a:ext cx="571054" cy="1222949"/>
          </a:xfrm>
          <a:prstGeom prst="curvedConnector3">
            <a:avLst>
              <a:gd name="adj1" fmla="val 48071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011317" y="5419334"/>
            <a:ext cx="461427" cy="100253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144043" y="5766887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043" y="5766887"/>
                <a:ext cx="218008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9444" r="-16667" b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>
            <a:stCxn id="82" idx="2"/>
            <a:endCxn id="88" idx="0"/>
          </p:cNvCxnSpPr>
          <p:nvPr/>
        </p:nvCxnSpPr>
        <p:spPr>
          <a:xfrm flipH="1">
            <a:off x="6242031" y="5105780"/>
            <a:ext cx="1077" cy="3135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7145806" y="5416531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271445" y="5635177"/>
                <a:ext cx="486928" cy="59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445" y="5635177"/>
                <a:ext cx="486928" cy="59349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Connector 100"/>
          <p:cNvCxnSpPr>
            <a:stCxn id="98" idx="1"/>
            <a:endCxn id="88" idx="3"/>
          </p:cNvCxnSpPr>
          <p:nvPr/>
        </p:nvCxnSpPr>
        <p:spPr>
          <a:xfrm flipH="1">
            <a:off x="6472744" y="5917799"/>
            <a:ext cx="673062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610431" y="5424699"/>
            <a:ext cx="727824" cy="100253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4730879" y="5635177"/>
                <a:ext cx="485326" cy="59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79" y="5635177"/>
                <a:ext cx="485326" cy="59349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/>
          <p:cNvCxnSpPr/>
          <p:nvPr/>
        </p:nvCxnSpPr>
        <p:spPr>
          <a:xfrm flipH="1">
            <a:off x="5346501" y="5925966"/>
            <a:ext cx="673062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1902157" y="1363726"/>
            <a:ext cx="595401" cy="694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/>
          <p:cNvSpPr/>
          <p:nvPr/>
        </p:nvSpPr>
        <p:spPr>
          <a:xfrm>
            <a:off x="3580043" y="1393248"/>
            <a:ext cx="319605" cy="687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/>
          <p:cNvSpPr/>
          <p:nvPr/>
        </p:nvSpPr>
        <p:spPr>
          <a:xfrm>
            <a:off x="4101146" y="1350936"/>
            <a:ext cx="726217" cy="72967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221594" y="1444848"/>
                <a:ext cx="482119" cy="59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594" y="1444848"/>
                <a:ext cx="482119" cy="593496"/>
              </a:xfrm>
              <a:prstGeom prst="rect">
                <a:avLst/>
              </a:prstGeom>
              <a:blipFill>
                <a:blip r:embed="rId3"/>
                <a:stretch>
                  <a:fillRect l="-10256" t="-2083" r="-512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 flipH="1">
            <a:off x="2818845" y="5925966"/>
            <a:ext cx="1800000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41" idx="2"/>
          </p:cNvCxnSpPr>
          <p:nvPr/>
        </p:nvCxnSpPr>
        <p:spPr>
          <a:xfrm flipV="1">
            <a:off x="4450814" y="2080607"/>
            <a:ext cx="13441" cy="38574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618001" y="1350936"/>
            <a:ext cx="726217" cy="72967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727432" y="1452192"/>
                <a:ext cx="559063" cy="621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432" y="1452192"/>
                <a:ext cx="559063" cy="62138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331597" y="2833253"/>
                <a:ext cx="413318" cy="380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597" y="2833253"/>
                <a:ext cx="413318" cy="380361"/>
              </a:xfrm>
              <a:prstGeom prst="rect">
                <a:avLst/>
              </a:prstGeom>
              <a:blipFill rotWithShape="0">
                <a:blip r:embed="rId14"/>
                <a:stretch>
                  <a:fillRect l="-20896" b="-209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2821306" y="2285031"/>
            <a:ext cx="319605" cy="3251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880996" y="2309121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996" y="2309121"/>
                <a:ext cx="218008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20000" r="-20000" b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/>
          <p:cNvCxnSpPr/>
          <p:nvPr/>
        </p:nvCxnSpPr>
        <p:spPr>
          <a:xfrm flipV="1">
            <a:off x="1173939" y="2425585"/>
            <a:ext cx="2543" cy="10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1164193" y="2411106"/>
            <a:ext cx="1656000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962520" y="2610210"/>
            <a:ext cx="13441" cy="3312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968163" y="2075518"/>
            <a:ext cx="1077" cy="21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17565" y="5424699"/>
            <a:ext cx="727824" cy="100253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49877" y="5635177"/>
                <a:ext cx="682495" cy="59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77" y="5635177"/>
                <a:ext cx="682495" cy="59349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1141306" y="5436825"/>
            <a:ext cx="461427" cy="100253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1262697" y="5507902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697" y="5507902"/>
                <a:ext cx="218008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19444" r="-16667" b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/>
          <p:cNvCxnSpPr/>
          <p:nvPr/>
        </p:nvCxnSpPr>
        <p:spPr>
          <a:xfrm flipH="1">
            <a:off x="851585" y="5902350"/>
            <a:ext cx="288000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1981130" y="5772839"/>
            <a:ext cx="835881" cy="319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76873" y="5814488"/>
                <a:ext cx="8508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=1:</m:t>
                      </m:r>
                      <m:sSub>
                        <m:sSubPr>
                          <m:ctrlPr>
                            <a:rPr lang="en-I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873" y="5814488"/>
                <a:ext cx="850810" cy="215444"/>
              </a:xfrm>
              <a:prstGeom prst="rect">
                <a:avLst/>
              </a:prstGeom>
              <a:blipFill rotWithShape="0">
                <a:blip r:embed="rId18"/>
                <a:stretch>
                  <a:fillRect l="-3571" b="-1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Connector 90"/>
          <p:cNvCxnSpPr/>
          <p:nvPr/>
        </p:nvCxnSpPr>
        <p:spPr>
          <a:xfrm flipH="1">
            <a:off x="1600631" y="5909094"/>
            <a:ext cx="396000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22890" y="5763230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/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256454" y="6075569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454" y="6075569"/>
                <a:ext cx="226024" cy="276999"/>
              </a:xfrm>
              <a:prstGeom prst="rect">
                <a:avLst/>
              </a:prstGeom>
              <a:blipFill rotWithShape="0">
                <a:blip r:embed="rId19"/>
                <a:stretch>
                  <a:fillRect l="-21622" r="-21622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839039" y="1683743"/>
                <a:ext cx="739753" cy="413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N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039" y="1683743"/>
                <a:ext cx="739753" cy="41319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1826327" y="1319907"/>
                <a:ext cx="782073" cy="413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N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327" y="1319907"/>
                <a:ext cx="782073" cy="41319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>
            <a:stCxn id="119" idx="1"/>
            <a:endCxn id="119" idx="3"/>
          </p:cNvCxnSpPr>
          <p:nvPr/>
        </p:nvCxnSpPr>
        <p:spPr>
          <a:xfrm>
            <a:off x="1902157" y="1711150"/>
            <a:ext cx="5954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2207838" y="2050719"/>
            <a:ext cx="1077" cy="46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3477225" y="1542214"/>
                <a:ext cx="547778" cy="4057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225" y="1542214"/>
                <a:ext cx="547778" cy="40575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/>
          <p:nvPr/>
        </p:nvCxnSpPr>
        <p:spPr>
          <a:xfrm flipH="1">
            <a:off x="3747741" y="2078052"/>
            <a:ext cx="1077" cy="46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388125" y="1514742"/>
            <a:ext cx="517793" cy="3929254"/>
          </a:xfrm>
          <a:custGeom>
            <a:avLst/>
            <a:gdLst>
              <a:gd name="connsiteX0" fmla="*/ 517793 w 517793"/>
              <a:gd name="connsiteY0" fmla="*/ 5586 h 3929254"/>
              <a:gd name="connsiteX1" fmla="*/ 363557 w 517793"/>
              <a:gd name="connsiteY1" fmla="*/ 534395 h 3929254"/>
              <a:gd name="connsiteX2" fmla="*/ 242371 w 517793"/>
              <a:gd name="connsiteY2" fmla="*/ 3376747 h 3929254"/>
              <a:gd name="connsiteX3" fmla="*/ 0 w 517793"/>
              <a:gd name="connsiteY3" fmla="*/ 3927591 h 392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793" h="3929254">
                <a:moveTo>
                  <a:pt x="517793" y="5586"/>
                </a:moveTo>
                <a:cubicBezTo>
                  <a:pt x="463627" y="-10940"/>
                  <a:pt x="409461" y="-27465"/>
                  <a:pt x="363557" y="534395"/>
                </a:cubicBezTo>
                <a:cubicBezTo>
                  <a:pt x="317653" y="1096255"/>
                  <a:pt x="302964" y="2811214"/>
                  <a:pt x="242371" y="3376747"/>
                </a:cubicBezTo>
                <a:cubicBezTo>
                  <a:pt x="181778" y="3942280"/>
                  <a:pt x="90889" y="3934935"/>
                  <a:pt x="0" y="3927591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Rectangle 92"/>
          <p:cNvSpPr/>
          <p:nvPr/>
        </p:nvSpPr>
        <p:spPr>
          <a:xfrm>
            <a:off x="1267877" y="3964219"/>
            <a:ext cx="835881" cy="319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1263620" y="4005868"/>
                <a:ext cx="8508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=1:</m:t>
                      </m:r>
                      <m:sSub>
                        <m:sSubPr>
                          <m:ctrlPr>
                            <a:rPr lang="en-I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620" y="4005868"/>
                <a:ext cx="850810" cy="215444"/>
              </a:xfrm>
              <a:prstGeom prst="rect">
                <a:avLst/>
              </a:prstGeom>
              <a:blipFill rotWithShape="0">
                <a:blip r:embed="rId18"/>
                <a:stretch>
                  <a:fillRect l="-3571" b="-1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Google Shape;100;p14"/>
              <p:cNvSpPr txBox="1"/>
              <p:nvPr/>
            </p:nvSpPr>
            <p:spPr>
              <a:xfrm>
                <a:off x="8116433" y="1144120"/>
                <a:ext cx="3980832" cy="154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en-US" sz="1600" dirty="0"/>
                  <a:t>The very first thing to compute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num>
                      <m:den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I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16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1600" dirty="0"/>
                  <a:t> which is 1 and </a:t>
                </a:r>
                <a:r>
                  <a:rPr lang="en-US" sz="1600" dirty="0" err="1"/>
                  <a:t>backpropagate</a:t>
                </a:r>
                <a:r>
                  <a:rPr lang="en-US" sz="1600" dirty="0"/>
                  <a:t> this all the way to the input. (Note, derivatives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600" dirty="0"/>
                  <a:t> w.r.t. all other neurons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layer are 0)</a:t>
                </a:r>
                <a:endParaRPr sz="1600" dirty="0"/>
              </a:p>
            </p:txBody>
          </p:sp>
        </mc:Choice>
        <mc:Fallback xmlns="">
          <p:sp>
            <p:nvSpPr>
              <p:cNvPr id="92" name="Google Shape;100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433" y="1144120"/>
                <a:ext cx="3980832" cy="1545432"/>
              </a:xfrm>
              <a:prstGeom prst="rect">
                <a:avLst/>
              </a:prstGeom>
              <a:blipFill rotWithShape="0">
                <a:blip r:embed="rId23"/>
                <a:stretch>
                  <a:fillRect l="-766" r="-1838" b="-51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8434918" y="3540991"/>
                <a:ext cx="2145651" cy="6858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918" y="3540991"/>
                <a:ext cx="2145651" cy="685829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/>
          <p:cNvSpPr txBox="1"/>
          <p:nvPr/>
        </p:nvSpPr>
        <p:spPr>
          <a:xfrm>
            <a:off x="11240365" y="3714628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…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8389858" y="4226820"/>
                <a:ext cx="1373518" cy="6858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858" y="4226820"/>
                <a:ext cx="1373518" cy="685829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8314883" y="4921455"/>
                <a:ext cx="2000997" cy="713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IN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883" y="4921455"/>
                <a:ext cx="2000997" cy="713722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/>
          <p:cNvSpPr txBox="1"/>
          <p:nvPr/>
        </p:nvSpPr>
        <p:spPr>
          <a:xfrm>
            <a:off x="11240365" y="4334355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… (2)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1240365" y="5080867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…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8263671" y="5616933"/>
                <a:ext cx="2420856" cy="785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sz="16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sSubSup>
                        <m:sSubSup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671" y="5616933"/>
                <a:ext cx="2420856" cy="785984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Box 113"/>
          <p:cNvSpPr txBox="1"/>
          <p:nvPr/>
        </p:nvSpPr>
        <p:spPr>
          <a:xfrm>
            <a:off x="11246793" y="5849668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… (4)</a:t>
            </a:r>
          </a:p>
        </p:txBody>
      </p:sp>
      <p:sp>
        <p:nvSpPr>
          <p:cNvPr id="115" name="Google Shape;100;p14"/>
          <p:cNvSpPr txBox="1"/>
          <p:nvPr/>
        </p:nvSpPr>
        <p:spPr>
          <a:xfrm>
            <a:off x="1861073" y="832857"/>
            <a:ext cx="850929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Backpropagation in </a:t>
            </a:r>
            <a:r>
              <a:rPr lang="en-US" sz="2800">
                <a:solidFill>
                  <a:srgbClr val="434343"/>
                </a:solidFill>
              </a:rPr>
              <a:t>a Nutshell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86" name="Date Placeholder 3">
            <a:extLst>
              <a:ext uri="{FF2B5EF4-FFF2-40B4-BE49-F238E27FC236}">
                <a16:creationId xmlns:a16="http://schemas.microsoft.com/office/drawing/2014/main" id="{14484088-F97B-6D4A-B13F-601FF65082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1397E7-04DF-8A4E-9167-FC3CD5704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7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</a:t>
            </a:fld>
            <a:endParaRPr lang="en-US"/>
          </a:p>
        </p:txBody>
      </p:sp>
      <p:sp>
        <p:nvSpPr>
          <p:cNvPr id="75" name="Date Placeholder 3"/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2109536"/>
            <a:ext cx="7493000" cy="4102100"/>
          </a:xfrm>
          <a:prstGeom prst="rect">
            <a:avLst/>
          </a:prstGeom>
        </p:spPr>
      </p:pic>
      <p:sp>
        <p:nvSpPr>
          <p:cNvPr id="77" name="Google Shape;100;p14"/>
          <p:cNvSpPr txBox="1"/>
          <p:nvPr/>
        </p:nvSpPr>
        <p:spPr>
          <a:xfrm>
            <a:off x="2679221" y="951665"/>
            <a:ext cx="759161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What has a Forefather to Say about </a:t>
            </a:r>
            <a:r>
              <a:rPr lang="en-US" sz="2800" dirty="0" err="1">
                <a:solidFill>
                  <a:srgbClr val="434343"/>
                </a:solidFill>
              </a:rPr>
              <a:t>Explainability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AB0BD1-2EDC-E342-A262-DB2141583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73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10757133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20</a:t>
            </a:fld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04453" y="2522167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60017" y="2864203"/>
                <a:ext cx="632930" cy="380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17" y="2864203"/>
                <a:ext cx="632930" cy="380361"/>
              </a:xfrm>
              <a:prstGeom prst="rect">
                <a:avLst/>
              </a:prstGeom>
              <a:blipFill rotWithShape="0">
                <a:blip r:embed="rId3"/>
                <a:stretch>
                  <a:fillRect l="-13462" b="-209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/>
          <p:cNvCxnSpPr>
            <a:stCxn id="62" idx="3"/>
            <a:endCxn id="65" idx="1"/>
          </p:cNvCxnSpPr>
          <p:nvPr/>
        </p:nvCxnSpPr>
        <p:spPr>
          <a:xfrm>
            <a:off x="1532277" y="3023435"/>
            <a:ext cx="548076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080353" y="2522167"/>
            <a:ext cx="319605" cy="10025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573690" y="3053926"/>
            <a:ext cx="22205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5" idx="3"/>
            <a:endCxn id="68" idx="1"/>
          </p:cNvCxnSpPr>
          <p:nvPr/>
        </p:nvCxnSpPr>
        <p:spPr>
          <a:xfrm>
            <a:off x="2399958" y="3023435"/>
            <a:ext cx="1180085" cy="7489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580043" y="2529656"/>
            <a:ext cx="319605" cy="10025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9" name="Rectangle 68"/>
          <p:cNvSpPr/>
          <p:nvPr/>
        </p:nvSpPr>
        <p:spPr>
          <a:xfrm>
            <a:off x="4827363" y="2529656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828970" y="2874834"/>
                <a:ext cx="411266" cy="352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970" y="2874834"/>
                <a:ext cx="411266" cy="352597"/>
              </a:xfrm>
              <a:prstGeom prst="rect">
                <a:avLst/>
              </a:prstGeom>
              <a:blipFill rotWithShape="0">
                <a:blip r:embed="rId4"/>
                <a:stretch>
                  <a:fillRect l="-7353" t="-3509" r="-11765" b="-192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/>
          <p:cNvCxnSpPr>
            <a:stCxn id="68" idx="3"/>
            <a:endCxn id="69" idx="1"/>
          </p:cNvCxnSpPr>
          <p:nvPr/>
        </p:nvCxnSpPr>
        <p:spPr>
          <a:xfrm>
            <a:off x="3899648" y="3030924"/>
            <a:ext cx="927715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22334" y="2529656"/>
            <a:ext cx="441547" cy="10025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006899" y="2888679"/>
                <a:ext cx="47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99" y="2888679"/>
                <a:ext cx="47686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1392" t="-2222" r="-16456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2148112" y="2890757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112" y="2890757"/>
                <a:ext cx="21800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632163" y="2892424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63" y="2892424"/>
                <a:ext cx="226024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18919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>
            <a:endCxn id="72" idx="1"/>
          </p:cNvCxnSpPr>
          <p:nvPr/>
        </p:nvCxnSpPr>
        <p:spPr>
          <a:xfrm>
            <a:off x="5212954" y="3023435"/>
            <a:ext cx="809380" cy="7489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147521" y="2529656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8" name="Straight Arrow Connector 77"/>
          <p:cNvCxnSpPr>
            <a:stCxn id="72" idx="3"/>
            <a:endCxn id="77" idx="1"/>
          </p:cNvCxnSpPr>
          <p:nvPr/>
        </p:nvCxnSpPr>
        <p:spPr>
          <a:xfrm>
            <a:off x="6463881" y="3030924"/>
            <a:ext cx="683640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7894376" y="3030924"/>
            <a:ext cx="22205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6022334" y="4103245"/>
            <a:ext cx="441547" cy="100253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5995882" y="4462268"/>
                <a:ext cx="5321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882" y="4462268"/>
                <a:ext cx="532197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0345" t="-4444" r="-16092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urved Connector 23"/>
          <p:cNvCxnSpPr>
            <a:stCxn id="69" idx="2"/>
            <a:endCxn id="82" idx="0"/>
          </p:cNvCxnSpPr>
          <p:nvPr/>
        </p:nvCxnSpPr>
        <p:spPr>
          <a:xfrm rot="16200000" flipH="1">
            <a:off x="5346106" y="3206243"/>
            <a:ext cx="571054" cy="1222949"/>
          </a:xfrm>
          <a:prstGeom prst="curvedConnector3">
            <a:avLst>
              <a:gd name="adj1" fmla="val 48071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011317" y="5419334"/>
            <a:ext cx="461427" cy="100253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144043" y="5766887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043" y="5766887"/>
                <a:ext cx="218008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9444" r="-16667" b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>
            <a:stCxn id="82" idx="2"/>
            <a:endCxn id="88" idx="0"/>
          </p:cNvCxnSpPr>
          <p:nvPr/>
        </p:nvCxnSpPr>
        <p:spPr>
          <a:xfrm flipH="1">
            <a:off x="6242031" y="5105780"/>
            <a:ext cx="1077" cy="3135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7145806" y="5416531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271445" y="5635177"/>
                <a:ext cx="524631" cy="696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445" y="5635177"/>
                <a:ext cx="524631" cy="69679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Connector 100"/>
          <p:cNvCxnSpPr>
            <a:stCxn id="98" idx="1"/>
            <a:endCxn id="88" idx="3"/>
          </p:cNvCxnSpPr>
          <p:nvPr/>
        </p:nvCxnSpPr>
        <p:spPr>
          <a:xfrm flipH="1">
            <a:off x="6472744" y="5917799"/>
            <a:ext cx="673062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610431" y="5424699"/>
            <a:ext cx="727824" cy="100253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4730879" y="5635177"/>
                <a:ext cx="524631" cy="696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79" y="5635177"/>
                <a:ext cx="524631" cy="69679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/>
          <p:cNvCxnSpPr/>
          <p:nvPr/>
        </p:nvCxnSpPr>
        <p:spPr>
          <a:xfrm flipH="1">
            <a:off x="5346501" y="5925966"/>
            <a:ext cx="673062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8434918" y="3540991"/>
                <a:ext cx="2222660" cy="7891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918" y="3540991"/>
                <a:ext cx="2222660" cy="78912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extBox 117"/>
          <p:cNvSpPr txBox="1"/>
          <p:nvPr/>
        </p:nvSpPr>
        <p:spPr>
          <a:xfrm>
            <a:off x="11240365" y="3714628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… (3)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902157" y="1363726"/>
            <a:ext cx="595401" cy="694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/>
          <p:cNvSpPr/>
          <p:nvPr/>
        </p:nvSpPr>
        <p:spPr>
          <a:xfrm>
            <a:off x="3580043" y="1393248"/>
            <a:ext cx="319605" cy="687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/>
          <p:cNvSpPr/>
          <p:nvPr/>
        </p:nvSpPr>
        <p:spPr>
          <a:xfrm>
            <a:off x="4101146" y="1350936"/>
            <a:ext cx="726217" cy="72967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221594" y="1444848"/>
                <a:ext cx="524631" cy="696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594" y="1444848"/>
                <a:ext cx="524631" cy="696794"/>
              </a:xfrm>
              <a:prstGeom prst="rect">
                <a:avLst/>
              </a:prstGeom>
              <a:blipFill>
                <a:blip r:embed="rId13"/>
                <a:stretch>
                  <a:fillRect l="-9524" r="-7143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389858" y="4226820"/>
                <a:ext cx="1455335" cy="7891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858" y="4226820"/>
                <a:ext cx="1455335" cy="78912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 flipH="1">
            <a:off x="2818845" y="5925966"/>
            <a:ext cx="1800000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41" idx="2"/>
          </p:cNvCxnSpPr>
          <p:nvPr/>
        </p:nvCxnSpPr>
        <p:spPr>
          <a:xfrm flipV="1">
            <a:off x="4450814" y="2080607"/>
            <a:ext cx="13441" cy="38574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8314883" y="4921455"/>
                <a:ext cx="2040302" cy="817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IN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883" y="4921455"/>
                <a:ext cx="2040302" cy="81701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11240365" y="4334355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… (2)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240365" y="5080867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… (1)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618001" y="1350936"/>
            <a:ext cx="726217" cy="72967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727432" y="1452192"/>
                <a:ext cx="559063" cy="724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432" y="1452192"/>
                <a:ext cx="559063" cy="72468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331597" y="2833253"/>
                <a:ext cx="413318" cy="380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597" y="2833253"/>
                <a:ext cx="413318" cy="380361"/>
              </a:xfrm>
              <a:prstGeom prst="rect">
                <a:avLst/>
              </a:prstGeom>
              <a:blipFill rotWithShape="0">
                <a:blip r:embed="rId17"/>
                <a:stretch>
                  <a:fillRect l="-20896" b="-209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2821306" y="2285031"/>
            <a:ext cx="319605" cy="3251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880996" y="2309121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996" y="2309121"/>
                <a:ext cx="218008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20000" r="-20000" b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/>
          <p:cNvCxnSpPr/>
          <p:nvPr/>
        </p:nvCxnSpPr>
        <p:spPr>
          <a:xfrm flipV="1">
            <a:off x="1173939" y="2425585"/>
            <a:ext cx="2543" cy="10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1164193" y="2411106"/>
            <a:ext cx="1656000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962520" y="2610210"/>
            <a:ext cx="13441" cy="3312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968163" y="2075518"/>
            <a:ext cx="1077" cy="21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17565" y="5424699"/>
            <a:ext cx="727824" cy="100253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49877" y="5635177"/>
                <a:ext cx="682495" cy="696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77" y="5635177"/>
                <a:ext cx="682495" cy="696794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1141306" y="5436825"/>
            <a:ext cx="461427" cy="100253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1262697" y="5507902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697" y="5507902"/>
                <a:ext cx="218008" cy="276999"/>
              </a:xfrm>
              <a:prstGeom prst="rect">
                <a:avLst/>
              </a:prstGeom>
              <a:blipFill rotWithShape="0">
                <a:blip r:embed="rId20"/>
                <a:stretch>
                  <a:fillRect l="-19444" r="-16667" b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/>
          <p:cNvCxnSpPr/>
          <p:nvPr/>
        </p:nvCxnSpPr>
        <p:spPr>
          <a:xfrm flipH="1">
            <a:off x="851585" y="5902350"/>
            <a:ext cx="288000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8263671" y="5616933"/>
                <a:ext cx="2460161" cy="7891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sz="16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sSubSup>
                        <m:sSubSup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671" y="5616933"/>
                <a:ext cx="2460161" cy="789127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/>
          <p:cNvSpPr txBox="1"/>
          <p:nvPr/>
        </p:nvSpPr>
        <p:spPr>
          <a:xfrm>
            <a:off x="11246793" y="5849668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… (4)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981130" y="5772839"/>
            <a:ext cx="835881" cy="319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76873" y="5814488"/>
                <a:ext cx="8508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=1:</m:t>
                      </m:r>
                      <m:sSub>
                        <m:sSubPr>
                          <m:ctrlPr>
                            <a:rPr lang="en-I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873" y="5814488"/>
                <a:ext cx="850810" cy="215444"/>
              </a:xfrm>
              <a:prstGeom prst="rect">
                <a:avLst/>
              </a:prstGeom>
              <a:blipFill rotWithShape="0">
                <a:blip r:embed="rId22"/>
                <a:stretch>
                  <a:fillRect l="-3571" b="-1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Connector 90"/>
          <p:cNvCxnSpPr/>
          <p:nvPr/>
        </p:nvCxnSpPr>
        <p:spPr>
          <a:xfrm flipH="1">
            <a:off x="1600631" y="5909094"/>
            <a:ext cx="396000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22890" y="5763230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/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256454" y="6075569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454" y="6075569"/>
                <a:ext cx="226024" cy="276999"/>
              </a:xfrm>
              <a:prstGeom prst="rect">
                <a:avLst/>
              </a:prstGeom>
              <a:blipFill rotWithShape="0">
                <a:blip r:embed="rId23"/>
                <a:stretch>
                  <a:fillRect l="-21622" r="-21622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839039" y="1683743"/>
                <a:ext cx="739753" cy="413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N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039" y="1683743"/>
                <a:ext cx="739753" cy="41319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1826327" y="1319907"/>
                <a:ext cx="782073" cy="413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N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327" y="1319907"/>
                <a:ext cx="782073" cy="41319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>
            <a:stCxn id="119" idx="1"/>
            <a:endCxn id="119" idx="3"/>
          </p:cNvCxnSpPr>
          <p:nvPr/>
        </p:nvCxnSpPr>
        <p:spPr>
          <a:xfrm>
            <a:off x="1902157" y="1711150"/>
            <a:ext cx="5954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2207838" y="2050719"/>
            <a:ext cx="1077" cy="46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3477225" y="1542214"/>
                <a:ext cx="547778" cy="4057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225" y="1542214"/>
                <a:ext cx="547778" cy="405752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/>
          <p:nvPr/>
        </p:nvCxnSpPr>
        <p:spPr>
          <a:xfrm flipH="1">
            <a:off x="3747741" y="2078052"/>
            <a:ext cx="1077" cy="46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388125" y="1514742"/>
            <a:ext cx="517793" cy="3929254"/>
          </a:xfrm>
          <a:custGeom>
            <a:avLst/>
            <a:gdLst>
              <a:gd name="connsiteX0" fmla="*/ 517793 w 517793"/>
              <a:gd name="connsiteY0" fmla="*/ 5586 h 3929254"/>
              <a:gd name="connsiteX1" fmla="*/ 363557 w 517793"/>
              <a:gd name="connsiteY1" fmla="*/ 534395 h 3929254"/>
              <a:gd name="connsiteX2" fmla="*/ 242371 w 517793"/>
              <a:gd name="connsiteY2" fmla="*/ 3376747 h 3929254"/>
              <a:gd name="connsiteX3" fmla="*/ 0 w 517793"/>
              <a:gd name="connsiteY3" fmla="*/ 3927591 h 392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793" h="3929254">
                <a:moveTo>
                  <a:pt x="517793" y="5586"/>
                </a:moveTo>
                <a:cubicBezTo>
                  <a:pt x="463627" y="-10940"/>
                  <a:pt x="409461" y="-27465"/>
                  <a:pt x="363557" y="534395"/>
                </a:cubicBezTo>
                <a:cubicBezTo>
                  <a:pt x="317653" y="1096255"/>
                  <a:pt x="302964" y="2811214"/>
                  <a:pt x="242371" y="3376747"/>
                </a:cubicBezTo>
                <a:cubicBezTo>
                  <a:pt x="181778" y="3942280"/>
                  <a:pt x="90889" y="3934935"/>
                  <a:pt x="0" y="3927591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Rectangle 92"/>
          <p:cNvSpPr/>
          <p:nvPr/>
        </p:nvSpPr>
        <p:spPr>
          <a:xfrm>
            <a:off x="1267877" y="3964219"/>
            <a:ext cx="835881" cy="319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1263620" y="4005868"/>
                <a:ext cx="8508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=1:</m:t>
                      </m:r>
                      <m:sSub>
                        <m:sSubPr>
                          <m:ctrlPr>
                            <a:rPr lang="en-I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620" y="4005868"/>
                <a:ext cx="850810" cy="215444"/>
              </a:xfrm>
              <a:prstGeom prst="rect">
                <a:avLst/>
              </a:prstGeom>
              <a:blipFill rotWithShape="0">
                <a:blip r:embed="rId22"/>
                <a:stretch>
                  <a:fillRect l="-3571" b="-1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Google Shape;100;p14"/>
              <p:cNvSpPr txBox="1"/>
              <p:nvPr/>
            </p:nvSpPr>
            <p:spPr>
              <a:xfrm>
                <a:off x="8116433" y="1144120"/>
                <a:ext cx="3980832" cy="154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en-US" sz="1600" dirty="0"/>
                  <a:t>The very first thing to compute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num>
                      <m:den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I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16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1600" dirty="0"/>
                  <a:t> which is 1 and </a:t>
                </a:r>
                <a:r>
                  <a:rPr lang="en-US" sz="1600" dirty="0" err="1"/>
                  <a:t>backpropagate</a:t>
                </a:r>
                <a:r>
                  <a:rPr lang="en-US" sz="1600" dirty="0"/>
                  <a:t> this all the way to the input. (Note, derivatives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600" dirty="0"/>
                  <a:t> w.r.t. all other neurons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layer are 0)</a:t>
                </a:r>
                <a:endParaRPr sz="1600" dirty="0"/>
              </a:p>
            </p:txBody>
          </p:sp>
        </mc:Choice>
        <mc:Fallback xmlns="">
          <p:sp>
            <p:nvSpPr>
              <p:cNvPr id="92" name="Google Shape;100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433" y="1144120"/>
                <a:ext cx="3980832" cy="1545432"/>
              </a:xfrm>
              <a:prstGeom prst="rect">
                <a:avLst/>
              </a:prstGeom>
              <a:blipFill rotWithShape="0">
                <a:blip r:embed="rId27"/>
                <a:stretch>
                  <a:fillRect l="-766" r="-1838" b="-51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Google Shape;100;p14"/>
              <p:cNvSpPr txBox="1"/>
              <p:nvPr/>
            </p:nvSpPr>
            <p:spPr>
              <a:xfrm>
                <a:off x="8225319" y="2677608"/>
                <a:ext cx="3980832" cy="455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en-US" sz="1600" dirty="0"/>
                  <a:t>Then, for all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16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sz="1600" dirty="0"/>
              </a:p>
            </p:txBody>
          </p:sp>
        </mc:Choice>
        <mc:Fallback xmlns="">
          <p:sp>
            <p:nvSpPr>
              <p:cNvPr id="105" name="Google Shape;100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319" y="2677608"/>
                <a:ext cx="3980832" cy="455425"/>
              </a:xfrm>
              <a:prstGeom prst="rect">
                <a:avLst/>
              </a:prstGeom>
              <a:blipFill rotWithShape="0">
                <a:blip r:embed="rId28"/>
                <a:stretch>
                  <a:fillRect l="-766" b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Google Shape;100;p14"/>
              <p:cNvSpPr txBox="1"/>
              <p:nvPr/>
            </p:nvSpPr>
            <p:spPr>
              <a:xfrm>
                <a:off x="8263671" y="3027748"/>
                <a:ext cx="3584569" cy="455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en-US" sz="1600" dirty="0">
                    <a:solidFill>
                      <a:srgbClr val="FF0000"/>
                    </a:solidFill>
                  </a:rPr>
                  <a:t>(Notice the change from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ar-AE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ar-AE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ar-AE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)</a:t>
                </a:r>
                <a:endParaRPr lang="ar-AE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Google Shape;100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671" y="3027748"/>
                <a:ext cx="3584569" cy="455425"/>
              </a:xfrm>
              <a:prstGeom prst="rect">
                <a:avLst/>
              </a:prstGeom>
              <a:blipFill rotWithShape="0">
                <a:blip r:embed="rId29"/>
                <a:stretch>
                  <a:fillRect l="-1020" b="-13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Google Shape;100;p14"/>
          <p:cNvSpPr txBox="1"/>
          <p:nvPr/>
        </p:nvSpPr>
        <p:spPr>
          <a:xfrm>
            <a:off x="1861073" y="832857"/>
            <a:ext cx="850929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Backpropagation in </a:t>
            </a:r>
            <a:r>
              <a:rPr lang="en-US" sz="2800">
                <a:solidFill>
                  <a:srgbClr val="434343"/>
                </a:solidFill>
              </a:rPr>
              <a:t>a Nutshell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104" name="Date Placeholder 3">
            <a:extLst>
              <a:ext uri="{FF2B5EF4-FFF2-40B4-BE49-F238E27FC236}">
                <a16:creationId xmlns:a16="http://schemas.microsoft.com/office/drawing/2014/main" id="{E96C810E-73B3-CA44-A062-347602EAFE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8E299C-7AAE-1240-8205-AFDB31378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47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Google Shape;87;p12"/>
          <p:cNvSpPr txBox="1"/>
          <p:nvPr/>
        </p:nvSpPr>
        <p:spPr>
          <a:xfrm>
            <a:off x="2491800" y="817552"/>
            <a:ext cx="7208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</a:rPr>
              <a:t>How Does It Help?</a:t>
            </a:r>
            <a:endParaRPr sz="3000" dirty="0">
              <a:solidFill>
                <a:srgbClr val="434343"/>
              </a:solidFill>
            </a:endParaRPr>
          </a:p>
        </p:txBody>
      </p:sp>
      <p:sp>
        <p:nvSpPr>
          <p:cNvPr id="6" name="Google Shape;100;p14"/>
          <p:cNvSpPr txBox="1"/>
          <p:nvPr/>
        </p:nvSpPr>
        <p:spPr>
          <a:xfrm>
            <a:off x="463745" y="1399321"/>
            <a:ext cx="11264510" cy="160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Helps to understand what excites a neuron the most. That is the interpretation of the gradient of a neuron activation value with respect to the input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high gradient of an output neuron activation value (i.e., classification score) w.r.t. a certain input pixel implies a small change (perturbation) of that input pixel has a large effect on the classification score represented by that output neuron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67038"/>
            <a:ext cx="2332030" cy="30259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74692" y="6101961"/>
            <a:ext cx="4617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Simonyan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Vedaldi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and Zisserman, "Deep Inside Convolutional Networks: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Visualising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 Image Classification Models and Saliency Maps", ICLR Workshop 2014.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337" y="2967039"/>
            <a:ext cx="2498673" cy="30259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60" y="2967039"/>
            <a:ext cx="2201448" cy="3025990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828F96E-148E-C04E-8D3E-478B11F76C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39F7CB-D420-634A-BB5C-8DB4CB76B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92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Google Shape;87;p12"/>
          <p:cNvSpPr txBox="1"/>
          <p:nvPr/>
        </p:nvSpPr>
        <p:spPr>
          <a:xfrm>
            <a:off x="2491800" y="817552"/>
            <a:ext cx="7208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</a:rPr>
              <a:t>How Does It Help?</a:t>
            </a:r>
            <a:endParaRPr sz="3000" dirty="0">
              <a:solidFill>
                <a:srgbClr val="4343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00;p14"/>
              <p:cNvSpPr txBox="1"/>
              <p:nvPr/>
            </p:nvSpPr>
            <p:spPr>
              <a:xfrm>
                <a:off x="463745" y="1399321"/>
                <a:ext cx="11264510" cy="1609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Helps to understand what sort of images generate maximum score (probability) for a particular class</a:t>
                </a:r>
              </a:p>
              <a:p>
                <a:pPr marL="285750" lvl="0" indent="-2857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Use </a:t>
                </a:r>
                <a:r>
                  <a:rPr lang="en-US" dirty="0" err="1"/>
                  <a:t>backpropagation</a:t>
                </a:r>
                <a:r>
                  <a:rPr lang="en-US" dirty="0"/>
                  <a:t> to get such an image (</a:t>
                </a:r>
                <a:r>
                  <a:rPr lang="en-US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</a:t>
                </a:r>
                <a:r>
                  <a:rPr lang="en-US" u="sng" dirty="0"/>
                  <a:t>a network i.e., weights of a network</a:t>
                </a:r>
                <a:r>
                  <a:rPr lang="en-US" dirty="0"/>
                  <a:t>) for a particular class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𝑰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func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-- Looking for an image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the score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b="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regularization term restricts the image to have a small number of pixels having very high intensities (Will see </a:t>
                </a:r>
                <a:r>
                  <a:rPr lang="en-US" u="sng" dirty="0"/>
                  <a:t>different variations</a:t>
                </a:r>
                <a:r>
                  <a:rPr lang="en-US" dirty="0"/>
                  <a:t> in later slides)</a:t>
                </a:r>
                <a:endParaRPr dirty="0"/>
              </a:p>
            </p:txBody>
          </p:sp>
        </mc:Choice>
        <mc:Fallback xmlns="">
          <p:sp>
            <p:nvSpPr>
              <p:cNvPr id="6" name="Google Shape;100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5" y="1399321"/>
                <a:ext cx="11264510" cy="1609271"/>
              </a:xfrm>
              <a:prstGeom prst="rect">
                <a:avLst/>
              </a:prstGeom>
              <a:blipFill rotWithShape="0">
                <a:blip r:embed="rId3"/>
                <a:stretch>
                  <a:fillRect l="-325" b="-75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38" y="3003050"/>
            <a:ext cx="8659001" cy="31111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74692" y="6101961"/>
            <a:ext cx="4617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Simonyan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Vedaldi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and Zisserman, "Deep Inside Convolutional Networks: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Visualising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 Image Classification Models and Saliency Maps", ICLR Workshop 2014.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38675" y="3668494"/>
            <a:ext cx="2738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/>
              <a:t>One goose is good, but 10 goose is much more likely goose</a:t>
            </a:r>
            <a:r>
              <a:rPr lang="en-US" dirty="0"/>
              <a:t>" - Andrej </a:t>
            </a:r>
            <a:r>
              <a:rPr lang="en-US" dirty="0" err="1"/>
              <a:t>Karpathy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678B877-3A4F-6F48-987F-A3CEC00EC3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9076F2-4469-4E4D-865E-8C02D782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7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Google Shape;87;p12"/>
          <p:cNvSpPr txBox="1"/>
          <p:nvPr/>
        </p:nvSpPr>
        <p:spPr>
          <a:xfrm>
            <a:off x="2491800" y="817552"/>
            <a:ext cx="7208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</a:rPr>
              <a:t>Playing with the </a:t>
            </a:r>
            <a:r>
              <a:rPr lang="en-US" sz="3000" dirty="0" err="1">
                <a:solidFill>
                  <a:srgbClr val="434343"/>
                </a:solidFill>
              </a:rPr>
              <a:t>Regularizer</a:t>
            </a:r>
            <a:endParaRPr sz="3000" dirty="0">
              <a:solidFill>
                <a:srgbClr val="434343"/>
              </a:solidFill>
            </a:endParaRPr>
          </a:p>
        </p:txBody>
      </p:sp>
      <p:sp>
        <p:nvSpPr>
          <p:cNvPr id="6" name="Google Shape;100;p14"/>
          <p:cNvSpPr txBox="1"/>
          <p:nvPr/>
        </p:nvSpPr>
        <p:spPr>
          <a:xfrm>
            <a:off x="463745" y="1399322"/>
            <a:ext cx="11264510" cy="1628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L-2 regularization</a:t>
            </a:r>
            <a:r>
              <a:rPr lang="en-US" dirty="0"/>
              <a:t> (Same as previous work) [</a:t>
            </a:r>
            <a:r>
              <a:rPr lang="en-US" u="sng" dirty="0"/>
              <a:t>Suppressing high amplitude</a:t>
            </a:r>
            <a:r>
              <a:rPr lang="en-US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Gaussian blur</a:t>
            </a:r>
            <a:r>
              <a:rPr lang="en-US" dirty="0"/>
              <a:t>: Images produced by gradient ascent tend to have lots of high frequency information. A useful regularization is to use blur (regularly after a few steps of optimization) [</a:t>
            </a:r>
            <a:r>
              <a:rPr lang="en-US" u="sng" dirty="0"/>
              <a:t>Suppressing high frequency</a:t>
            </a:r>
            <a:r>
              <a:rPr lang="en-US" dirty="0"/>
              <a:t>]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Clipping stray pixels with small gradient or small intensities</a:t>
            </a:r>
            <a:r>
              <a:rPr lang="en-US" dirty="0"/>
              <a:t>: This will stop stray pixels (possibly not belonging to an object as a whole), to contribute in whatever small way they can to ultimately raise the score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74692" y="6101961"/>
            <a:ext cx="4617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Yosinski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Clune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Nguyen, Fuchs, and Lipson, “Understanding Neural Networks Through Deep Visualization", ICML DL Workshop 2014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816" y="3135513"/>
            <a:ext cx="8636367" cy="2947855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3103F27-EDD4-A245-AFDE-8F323BAA1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8ADD8B-B79A-B442-A497-6BB0E59B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74692" y="6178161"/>
            <a:ext cx="4617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B. Zhou, A. Khosla, A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Lapedriza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A Oliva, A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Torralba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“Learning Deep Features for Discriminative Localization”, CVPR 2016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Google Shape;87;p12"/>
          <p:cNvSpPr txBox="1"/>
          <p:nvPr/>
        </p:nvSpPr>
        <p:spPr>
          <a:xfrm>
            <a:off x="284813" y="817552"/>
            <a:ext cx="11587397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</a:rPr>
              <a:t>Now AM will stand for Activation Map (</a:t>
            </a:r>
            <a:r>
              <a:rPr lang="en-US" sz="3000" b="1" dirty="0">
                <a:solidFill>
                  <a:srgbClr val="434343"/>
                </a:solidFill>
              </a:rPr>
              <a:t>not</a:t>
            </a:r>
            <a:r>
              <a:rPr lang="en-US" sz="3000" dirty="0">
                <a:solidFill>
                  <a:srgbClr val="434343"/>
                </a:solidFill>
              </a:rPr>
              <a:t> Activation Maximization)</a:t>
            </a:r>
            <a:endParaRPr sz="3000" dirty="0">
              <a:solidFill>
                <a:srgbClr val="434343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11211" y="1517113"/>
            <a:ext cx="10134600" cy="1993193"/>
            <a:chOff x="977875" y="1593528"/>
            <a:chExt cx="10617089" cy="2286678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875" y="1593528"/>
              <a:ext cx="10617089" cy="22866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8881258" y="1834276"/>
                  <a:ext cx="102529" cy="1063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1258" y="1834276"/>
                  <a:ext cx="102529" cy="10631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76471" r="-158824" b="-25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8881258" y="2281549"/>
                  <a:ext cx="20996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1258" y="2281549"/>
                  <a:ext cx="20996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9394" r="-36364" b="-3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8869901" y="3134554"/>
                  <a:ext cx="20996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9901" y="3134554"/>
                  <a:ext cx="20996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9394" r="-24242" b="-2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/>
            <p:cNvSpPr txBox="1"/>
            <p:nvPr/>
          </p:nvSpPr>
          <p:spPr>
            <a:xfrm>
              <a:off x="9482878" y="1658452"/>
              <a:ext cx="3879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495405" y="2265319"/>
              <a:ext cx="3879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482878" y="2965277"/>
              <a:ext cx="3879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</a:rPr>
                <a:t>c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66705" y="3635717"/>
                <a:ext cx="2084755" cy="7147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05" y="3635717"/>
                <a:ext cx="2084755" cy="71474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2827647" y="3795230"/>
            <a:ext cx="893193" cy="198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/>
              </a:rPr>
              <a:t>  </a:t>
            </a:r>
            <a:r>
              <a:rPr lang="en-US" dirty="0"/>
              <a:t>Average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222537" y="3674341"/>
                <a:ext cx="562077" cy="2578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537" y="3674341"/>
                <a:ext cx="562077" cy="257891"/>
              </a:xfrm>
              <a:prstGeom prst="rect">
                <a:avLst/>
              </a:prstGeom>
              <a:blipFill rotWithShape="0">
                <a:blip r:embed="rId8"/>
                <a:stretch>
                  <a:fillRect l="-1087" r="-148913" b="-1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595332" y="3810527"/>
                <a:ext cx="875176" cy="198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ym typeface="Wingdings"/>
                  </a:rPr>
                  <a:t>  </a:t>
                </a:r>
                <a:r>
                  <a:rPr lang="en-US" dirty="0"/>
                  <a:t>Score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332" y="3810527"/>
                <a:ext cx="875176" cy="198644"/>
              </a:xfrm>
              <a:prstGeom prst="rect">
                <a:avLst/>
              </a:prstGeom>
              <a:blipFill rotWithShape="0">
                <a:blip r:embed="rId9"/>
                <a:stretch>
                  <a:fillRect l="-6294" t="-18182" r="-131469" b="-1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171792" y="4367477"/>
                <a:ext cx="7678256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sup>
                          </m:sSubSup>
                        </m:e>
                      </m:nary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792" y="4367477"/>
                <a:ext cx="7678256" cy="70314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8797929" y="4508100"/>
                <a:ext cx="3394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ym typeface="Wingdings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29" y="4508100"/>
                <a:ext cx="3394071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436" t="-121667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284813" y="5289816"/>
            <a:ext cx="11754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(First interpretation) Take simple average of activations in a channel and then take weighted average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(Second interpretation) Take weighted average across channels for activations at fixed (</a:t>
            </a:r>
            <a:r>
              <a:rPr lang="en-US" dirty="0" err="1"/>
              <a:t>x,y</a:t>
            </a:r>
            <a:r>
              <a:rPr lang="en-US" dirty="0"/>
              <a:t>) and then take simple average (equivalent to sum)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06019F03-E6F1-A04C-B163-926CA1A1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492F2E-1D26-1C4B-BBBF-0793AB7C8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560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11211" y="1517113"/>
            <a:ext cx="10134600" cy="1993193"/>
            <a:chOff x="977875" y="1593528"/>
            <a:chExt cx="10617089" cy="2286678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875" y="1593528"/>
              <a:ext cx="10617089" cy="22866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8881258" y="1834276"/>
                  <a:ext cx="102529" cy="1063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1258" y="1834276"/>
                  <a:ext cx="102529" cy="10631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76471" r="-158824" b="-25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8881258" y="2281549"/>
                  <a:ext cx="20996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1258" y="2281549"/>
                  <a:ext cx="20996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9394" r="-36364" b="-3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8869901" y="3134554"/>
                  <a:ext cx="20996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9901" y="3134554"/>
                  <a:ext cx="20996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9394" r="-24242" b="-2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/>
            <p:cNvSpPr txBox="1"/>
            <p:nvPr/>
          </p:nvSpPr>
          <p:spPr>
            <a:xfrm>
              <a:off x="9482878" y="1658452"/>
              <a:ext cx="3879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495405" y="2265319"/>
              <a:ext cx="3879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482878" y="2965277"/>
              <a:ext cx="3879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</a:rPr>
                <a:t>c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74692" y="6178161"/>
            <a:ext cx="4617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B. Zhou, A. Khosla, A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Lapedriza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A Oliva, A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Torralba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“Learning Deep Features for Discriminative Localization”, CVPR 2016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Google Shape;87;p12"/>
          <p:cNvSpPr txBox="1"/>
          <p:nvPr/>
        </p:nvSpPr>
        <p:spPr>
          <a:xfrm>
            <a:off x="284813" y="817552"/>
            <a:ext cx="11587397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</a:rPr>
              <a:t>Now AM will stand for Activation Map (</a:t>
            </a:r>
            <a:r>
              <a:rPr lang="en-US" sz="3000" b="1" dirty="0">
                <a:solidFill>
                  <a:srgbClr val="434343"/>
                </a:solidFill>
              </a:rPr>
              <a:t>not</a:t>
            </a:r>
            <a:r>
              <a:rPr lang="en-US" sz="3000" dirty="0">
                <a:solidFill>
                  <a:srgbClr val="434343"/>
                </a:solidFill>
              </a:rPr>
              <a:t> Activation Maximization)</a:t>
            </a:r>
            <a:endParaRPr sz="3000" dirty="0">
              <a:solidFill>
                <a:srgbClr val="43434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11" y="4096799"/>
            <a:ext cx="9609221" cy="2134258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 rot="16200000">
            <a:off x="8243494" y="1728933"/>
            <a:ext cx="508373" cy="36746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366033" y="3268365"/>
                <a:ext cx="1917256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033" y="3268365"/>
                <a:ext cx="1917256" cy="703141"/>
              </a:xfrm>
              <a:prstGeom prst="rect">
                <a:avLst/>
              </a:prstGeom>
              <a:blipFill rotWithShape="0">
                <a:blip r:embed="rId8"/>
                <a:stretch>
                  <a:fillRect b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159FE8AB-862F-924E-AD26-414C4B3CB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18DD3-88FD-A44F-A298-16A5EA039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80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74692" y="6178161"/>
            <a:ext cx="4617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B. Zhou, A. Khosla, A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Lapedriza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A Oliva, A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Torralba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“Learning Deep Features for Discriminative Localization”, CVPR 2016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Google Shape;87;p12"/>
          <p:cNvSpPr txBox="1"/>
          <p:nvPr/>
        </p:nvSpPr>
        <p:spPr>
          <a:xfrm>
            <a:off x="284813" y="817552"/>
            <a:ext cx="11587397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</a:rPr>
              <a:t>Class Activation Map (CAM)</a:t>
            </a:r>
            <a:endParaRPr sz="3000" dirty="0">
              <a:solidFill>
                <a:srgbClr val="434343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13" y="2601273"/>
            <a:ext cx="6919372" cy="237017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69" y="2066702"/>
            <a:ext cx="4743731" cy="3900113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3E83BCF5-2274-2144-943A-6E9061333E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24A913-9E97-904F-A46D-A0B28165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969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74692" y="6152761"/>
            <a:ext cx="4617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R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Selvaraju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A Das, R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Vedantam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M Cogswell, D Parikh, D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Batra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“Grad-CAM: Why did you say that? Visual Explanations from Deep Networks via Gradient-based Localization”, ICCV 2017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Google Shape;87;p12"/>
          <p:cNvSpPr txBox="1"/>
          <p:nvPr/>
        </p:nvSpPr>
        <p:spPr>
          <a:xfrm>
            <a:off x="284813" y="817552"/>
            <a:ext cx="11587397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</a:rPr>
              <a:t>Gradient Weighted Class Activation Map (Grad-CAM)</a:t>
            </a:r>
            <a:endParaRPr sz="3000" dirty="0">
              <a:solidFill>
                <a:srgbClr val="434343"/>
              </a:solidFill>
            </a:endParaRPr>
          </a:p>
        </p:txBody>
      </p:sp>
      <p:sp>
        <p:nvSpPr>
          <p:cNvPr id="10" name="Google Shape;100;p14"/>
          <p:cNvSpPr txBox="1"/>
          <p:nvPr/>
        </p:nvSpPr>
        <p:spPr>
          <a:xfrm>
            <a:off x="463745" y="1399321"/>
            <a:ext cx="11264510" cy="1492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Uses gradient information too to produce localization map of important regions in the image for each class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Grad-CAM is a generalization of CAM and applicable to any CNN-based architecture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Grad-CAM has two important properties </a:t>
            </a:r>
            <a:r>
              <a:rPr lang="mr-IN" dirty="0">
                <a:sym typeface="Wingdings" panose="05000000000000000000" pitchFamily="2" charset="2"/>
              </a:rPr>
              <a:t>–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) Class Discriminative and ii) High-Resolution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453" y="2383480"/>
            <a:ext cx="3652447" cy="2715194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606830B-B9D4-E646-830D-C8DFD738D6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C391A7-0A0D-814E-9C33-BCB3CBD47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971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74692" y="6152761"/>
            <a:ext cx="4617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R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Selvaraju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A Das, R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Vedantam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M Cogswell, D Parikh, D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Batra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“Grad-CAM: Why did you say that? Visual Explanations from Deep Networks via Gradient-based Localization”, ICCV 2017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Google Shape;87;p12"/>
          <p:cNvSpPr txBox="1"/>
          <p:nvPr/>
        </p:nvSpPr>
        <p:spPr>
          <a:xfrm>
            <a:off x="284813" y="817552"/>
            <a:ext cx="11587397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</a:rPr>
              <a:t>Gradient Weighted Class Activation Map (Grad-CAM)</a:t>
            </a:r>
            <a:endParaRPr sz="3000" dirty="0">
              <a:solidFill>
                <a:srgbClr val="4343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00;p14"/>
              <p:cNvSpPr txBox="1"/>
              <p:nvPr/>
            </p:nvSpPr>
            <p:spPr>
              <a:xfrm>
                <a:off x="463745" y="1399321"/>
                <a:ext cx="11264510" cy="1750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Remember CAM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Two major changes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Use gradient information to weigh the activation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where,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Only positive influence is considered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)=</m:t>
                    </m:r>
                    <m:r>
                      <a:rPr lang="en-US" b="0" i="1" smtClean="0">
                        <a:latin typeface="Cambria Math" charset="0"/>
                      </a:rPr>
                      <m:t>𝑅𝑒𝐿𝑈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They also combined Grad-CAM with guided backpropagation</a:t>
                </a:r>
              </a:p>
            </p:txBody>
          </p:sp>
        </mc:Choice>
        <mc:Fallback xmlns="">
          <p:sp>
            <p:nvSpPr>
              <p:cNvPr id="10" name="Google Shape;100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5" y="1399321"/>
                <a:ext cx="11264510" cy="1750279"/>
              </a:xfrm>
              <a:prstGeom prst="rect">
                <a:avLst/>
              </a:prstGeom>
              <a:blipFill rotWithShape="0">
                <a:blip r:embed="rId3"/>
                <a:stretch>
                  <a:fillRect l="-325" t="-22997" b="-191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937000" y="1478591"/>
            <a:ext cx="368300" cy="34534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46800" y="2057400"/>
            <a:ext cx="304800" cy="4318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42000" y="2489200"/>
            <a:ext cx="571500" cy="2667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44" y="3098800"/>
            <a:ext cx="9481582" cy="30539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8683A3E-25E6-B145-9227-4397DEBE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D4BFA9-FD00-A74D-8337-5DB321DBF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21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74692" y="6152761"/>
            <a:ext cx="4617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R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Selvaraju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A Das, R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Vedantam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M Cogswell, D Parikh, D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Batra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“Grad-CAM: Why did you say that? Visual Explanations from Deep Networks via Gradient-based Localization”, ICCV 2017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Google Shape;87;p12"/>
          <p:cNvSpPr txBox="1"/>
          <p:nvPr/>
        </p:nvSpPr>
        <p:spPr>
          <a:xfrm>
            <a:off x="284813" y="817552"/>
            <a:ext cx="11587397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</a:rPr>
              <a:t>Grad-CAM as Generalization of CAM</a:t>
            </a:r>
            <a:endParaRPr sz="3000" dirty="0">
              <a:solidFill>
                <a:srgbClr val="4343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00;p14"/>
              <p:cNvSpPr txBox="1"/>
              <p:nvPr/>
            </p:nvSpPr>
            <p:spPr>
              <a:xfrm>
                <a:off x="463745" y="1399321"/>
                <a:ext cx="11264510" cy="45843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ym typeface="Wingdings" panose="05000000000000000000" pitchFamily="2" charset="2"/>
                  </a:rPr>
                  <a:t>Remember CAM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(</m:t>
                    </m:r>
                    <m:r>
                      <a:rPr lang="en-US" sz="2000" i="1">
                        <a:latin typeface="Cambria Math" charset="0"/>
                      </a:rPr>
                      <m:t>𝑥</m:t>
                    </m:r>
                    <m:r>
                      <a:rPr lang="en-US" sz="2000" i="1">
                        <a:latin typeface="Cambria Math" charset="0"/>
                      </a:rPr>
                      <m:t>,</m:t>
                    </m:r>
                    <m:r>
                      <a:rPr lang="en-US" sz="2000" i="1">
                        <a:latin typeface="Cambria Math" charset="0"/>
                      </a:rPr>
                      <m:t>𝑦</m:t>
                    </m:r>
                    <m:r>
                      <a:rPr lang="en-US" sz="2000" i="1"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Remember Grad-CAM (w/o </a:t>
                </a:r>
                <a:r>
                  <a:rPr lang="en-US" sz="2000" dirty="0" err="1"/>
                  <a:t>ReLU</a:t>
                </a:r>
                <a:r>
                  <a:rPr lang="en-US" sz="2000" dirty="0"/>
                  <a:t>) -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prstClr val="black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charset="0"/>
                      </a:rPr>
                      <m:t>𝑦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, where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𝑐</m:t>
                        </m:r>
                      </m:sup>
                    </m:sSubSup>
                    <m:r>
                      <a:rPr lang="en-US" sz="2000" i="1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𝑍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mr-I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𝑦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 CAM like architecture (</a:t>
                </a:r>
                <a:r>
                  <a:rPr lang="en-US" sz="2000" i="1" dirty="0"/>
                  <a:t>conv-layers </a:t>
                </a:r>
                <a:r>
                  <a:rPr lang="en-US" sz="2000" i="1" dirty="0">
                    <a:sym typeface="Wingdings"/>
                  </a:rPr>
                  <a:t>-&gt; GAP -&gt; fc layer with </a:t>
                </a:r>
                <a:r>
                  <a:rPr lang="en-US" sz="2000" i="1" dirty="0" err="1">
                    <a:sym typeface="Wingdings"/>
                  </a:rPr>
                  <a:t>softmax</a:t>
                </a:r>
                <a:r>
                  <a:rPr lang="en-US" sz="2000" dirty="0"/>
                  <a:t>), it can be shown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𝑐</m:t>
                        </m:r>
                      </m:sup>
                    </m:sSubSup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Proof in next slide </a:t>
                </a:r>
              </a:p>
            </p:txBody>
          </p:sp>
        </mc:Choice>
        <mc:Fallback xmlns="">
          <p:sp>
            <p:nvSpPr>
              <p:cNvPr id="10" name="Google Shape;100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5" y="1399321"/>
                <a:ext cx="11264510" cy="4584384"/>
              </a:xfrm>
              <a:prstGeom prst="rect">
                <a:avLst/>
              </a:prstGeom>
              <a:blipFill rotWithShape="0">
                <a:blip r:embed="rId3"/>
                <a:stretch>
                  <a:fillRect l="-487" t="-98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302760" y="1487108"/>
            <a:ext cx="368300" cy="34534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96536" y="2818889"/>
            <a:ext cx="302795" cy="30123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D33FFAF-96BF-D841-9C90-A35980D3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9E50CA-5789-6F47-BAEC-2BC39E8BA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90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3</a:t>
            </a:fld>
            <a:endParaRPr lang="en-US"/>
          </a:p>
        </p:txBody>
      </p:sp>
      <p:sp>
        <p:nvSpPr>
          <p:cNvPr id="75" name="Date Placeholder 3"/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77" name="Google Shape;100;p14"/>
          <p:cNvSpPr txBox="1"/>
          <p:nvPr/>
        </p:nvSpPr>
        <p:spPr>
          <a:xfrm>
            <a:off x="2679221" y="951665"/>
            <a:ext cx="759161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Talk Information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6" name="Google Shape;100;p14">
            <a:extLst>
              <a:ext uri="{FF2B5EF4-FFF2-40B4-BE49-F238E27FC236}">
                <a16:creationId xmlns:a16="http://schemas.microsoft.com/office/drawing/2014/main" id="{1AEBFF45-580E-B647-8C0E-38E664DE896A}"/>
              </a:ext>
            </a:extLst>
          </p:cNvPr>
          <p:cNvSpPr txBox="1"/>
          <p:nvPr/>
        </p:nvSpPr>
        <p:spPr>
          <a:xfrm>
            <a:off x="500321" y="1711235"/>
            <a:ext cx="11264510" cy="410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Outline: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 for </a:t>
            </a:r>
            <a:r>
              <a:rPr lang="en-US" dirty="0" err="1"/>
              <a:t>explainability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Activation/Gradient based XAI Approaches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Activation maximization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Activation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Occlusion based XAI Approaches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Prerequisites: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Familiarity with Deep Learning fundamentals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Proficiency in </a:t>
            </a:r>
            <a:r>
              <a:rPr lang="en-US" dirty="0" err="1"/>
              <a:t>Pytorch</a:t>
            </a:r>
            <a:r>
              <a:rPr lang="en-US" dirty="0"/>
              <a:t> (for the Hands-on session)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</a:t>
            </a:r>
            <a:r>
              <a:rPr lang="en-US" dirty="0" err="1"/>
              <a:t>Hr</a:t>
            </a:r>
            <a:r>
              <a:rPr lang="en-US" dirty="0"/>
              <a:t> 15 minutes of presentation, 15 minutes break, 1 </a:t>
            </a:r>
            <a:r>
              <a:rPr lang="en-US" dirty="0" err="1"/>
              <a:t>Hr</a:t>
            </a:r>
            <a:r>
              <a:rPr lang="en-US" dirty="0"/>
              <a:t> Hands-on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Hands-on notebook hosted in: https://</a:t>
            </a:r>
            <a:r>
              <a:rPr lang="en-US" dirty="0" err="1"/>
              <a:t>github.com</a:t>
            </a:r>
            <a:r>
              <a:rPr lang="en-US" dirty="0"/>
              <a:t>/agarwalsiddhant10/xai_isact_2021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53C444-5865-FF43-ACBD-6B0FD7DD6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88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74692" y="6152761"/>
            <a:ext cx="4617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R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Selvaraju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A Das, R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Vedantam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M Cogswell, D Parikh, D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Batra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“Grad-CAM: Why did you say that? Visual Explanations from Deep Networks via Gradient-based Localization”, ICCV 2017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Google Shape;87;p12"/>
          <p:cNvSpPr txBox="1"/>
          <p:nvPr/>
        </p:nvSpPr>
        <p:spPr>
          <a:xfrm>
            <a:off x="284813" y="817552"/>
            <a:ext cx="11587397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</a:rPr>
              <a:t>Grad-CAM as Generalization of CAM</a:t>
            </a:r>
            <a:endParaRPr sz="3000" dirty="0">
              <a:solidFill>
                <a:srgbClr val="4343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00;p14"/>
              <p:cNvSpPr txBox="1"/>
              <p:nvPr/>
            </p:nvSpPr>
            <p:spPr>
              <a:xfrm>
                <a:off x="463745" y="1399321"/>
                <a:ext cx="11264510" cy="45843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ym typeface="Wingdings" panose="05000000000000000000" pitchFamily="2" charset="2"/>
                  </a:rPr>
                  <a:t>In CAM, average pooling results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charset="0"/>
                          </a:rPr>
                          <m:t>𝑍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latin typeface="Cambria Math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</a:rPr>
                          <m:t>𝑥</m:t>
                        </m:r>
                        <m:r>
                          <a:rPr lang="en-US" sz="2000" i="1"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latin typeface="Cambria Math" charset="0"/>
                          </a:rPr>
                          <m:t>𝑦</m:t>
                        </m:r>
                        <m:r>
                          <a:rPr lang="en-US" sz="2000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    </a:t>
                </a:r>
                <a:r>
                  <a:rPr lang="mr-IN" sz="2000" dirty="0"/>
                  <a:t>…</a:t>
                </a:r>
                <a:r>
                  <a:rPr lang="en-US" sz="2000" dirty="0"/>
                  <a:t> (A)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CAM, the final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   </a:t>
                </a:r>
                <a:r>
                  <a:rPr lang="mr-IN" sz="2000" dirty="0"/>
                  <a:t>…</a:t>
                </a:r>
                <a:r>
                  <a:rPr lang="en-US" sz="2000" dirty="0"/>
                  <a:t> (B)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Taking the gradient of the score for class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w.r.t</a:t>
                </a:r>
                <a:r>
                  <a:rPr lang="en-US" sz="2000" dirty="0"/>
                  <a:t>. the (average pooled) feature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, we get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mr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skw"/>
                            <m:ctrlPr>
                              <a:rPr lang="mr-I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)</m:t>
                            </m:r>
                          </m:den>
                        </m:f>
                      </m:num>
                      <m:den>
                        <m:f>
                          <m:fPr>
                            <m:type m:val="skw"/>
                            <m:ctrlPr>
                              <a:rPr lang="mr-I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)</m:t>
                            </m:r>
                          </m:den>
                        </m:f>
                      </m:den>
                    </m:f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𝑐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lang="en-US" sz="2000" b="0" i="1" smtClean="0">
                        <a:latin typeface="Cambria Math" charset="0"/>
                      </a:rPr>
                      <m:t>𝑍</m:t>
                    </m:r>
                  </m:oMath>
                </a14:m>
                <a:r>
                  <a:rPr lang="en-US" sz="2000" dirty="0"/>
                  <a:t>     </a:t>
                </a:r>
                <a:r>
                  <a:rPr lang="mr-IN" sz="2000" dirty="0"/>
                  <a:t>…</a:t>
                </a:r>
                <a:r>
                  <a:rPr lang="en-US" sz="2000" dirty="0"/>
                  <a:t> </a:t>
                </a:r>
                <a:r>
                  <a:rPr lang="mr-IN" sz="2000" dirty="0"/>
                  <a:t>(C)</a:t>
                </a:r>
                <a:endParaRPr lang="en-US" sz="2000" dirty="0"/>
              </a:p>
            </p:txBody>
          </p:sp>
        </mc:Choice>
        <mc:Fallback xmlns="">
          <p:sp>
            <p:nvSpPr>
              <p:cNvPr id="10" name="Google Shape;100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5" y="1399321"/>
                <a:ext cx="11264510" cy="4584384"/>
              </a:xfrm>
              <a:prstGeom prst="rect">
                <a:avLst/>
              </a:prstGeom>
              <a:blipFill rotWithShape="0">
                <a:blip r:embed="rId3"/>
                <a:stretch>
                  <a:fillRect l="-487" t="-8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4915568" y="3346164"/>
            <a:ext cx="506664" cy="6804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11657" y="3718450"/>
            <a:ext cx="1459163" cy="59687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614863" y="3699476"/>
            <a:ext cx="163673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Use relation (B)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46616" y="3739689"/>
            <a:ext cx="16447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Use relation (A)</a:t>
            </a:r>
          </a:p>
        </p:txBody>
      </p:sp>
      <p:cxnSp>
        <p:nvCxnSpPr>
          <p:cNvPr id="6" name="Curved Connector 5"/>
          <p:cNvCxnSpPr>
            <a:stCxn id="13" idx="1"/>
            <a:endCxn id="2" idx="3"/>
          </p:cNvCxnSpPr>
          <p:nvPr/>
        </p:nvCxnSpPr>
        <p:spPr>
          <a:xfrm rot="10800000" flipV="1">
            <a:off x="4251594" y="3686366"/>
            <a:ext cx="663975" cy="1977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15" idx="3"/>
            <a:endCxn id="17" idx="1"/>
          </p:cNvCxnSpPr>
          <p:nvPr/>
        </p:nvCxnSpPr>
        <p:spPr>
          <a:xfrm flipV="1">
            <a:off x="7170820" y="3924355"/>
            <a:ext cx="1075796" cy="9253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7C3B8DD9-2080-AB43-B857-06F048C5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7F0D0-4972-EA45-90C0-483563A5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0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5" grpId="0" animBg="1"/>
      <p:bldP spid="2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74692" y="6152761"/>
            <a:ext cx="4617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R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Selvaraju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A Das, R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Vedantam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M Cogswell, D Parikh, D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Batra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“Grad-CAM: Why did you say that? Visual Explanations from Deep Networks via Gradient-based Localization”, ICCV 2017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Google Shape;87;p12"/>
          <p:cNvSpPr txBox="1"/>
          <p:nvPr/>
        </p:nvSpPr>
        <p:spPr>
          <a:xfrm>
            <a:off x="284813" y="817552"/>
            <a:ext cx="11587397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</a:rPr>
              <a:t>Grad-CAM as Generalization of CAM</a:t>
            </a:r>
            <a:endParaRPr sz="3000" dirty="0">
              <a:solidFill>
                <a:srgbClr val="4343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00;p14"/>
              <p:cNvSpPr txBox="1"/>
              <p:nvPr/>
            </p:nvSpPr>
            <p:spPr>
              <a:xfrm>
                <a:off x="463745" y="1399321"/>
                <a:ext cx="11264510" cy="47387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𝑐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charset="0"/>
                      </a:rPr>
                      <m:t>𝑍</m:t>
                    </m:r>
                    <m:f>
                      <m:fPr>
                        <m:ctrlPr>
                          <a:rPr lang="mr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/>
                  <a:t>     </a:t>
                </a:r>
                <a:r>
                  <a:rPr lang="mr-IN" sz="2000" dirty="0"/>
                  <a:t>…</a:t>
                </a:r>
                <a:r>
                  <a:rPr lang="en-US" sz="2000" dirty="0"/>
                  <a:t> </a:t>
                </a:r>
                <a:r>
                  <a:rPr lang="mr-IN" sz="2000" dirty="0"/>
                  <a:t>(C)</a:t>
                </a: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Summing both sides over all pixels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</a:rPr>
                      <m:t>𝑦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, we get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</m:e>
                    </m:nary>
                    <m:r>
                      <a:rPr lang="en-US" sz="2000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𝑍</m:t>
                        </m:r>
                        <m:f>
                          <m:fPr>
                            <m:ctrlPr>
                              <a:rPr lang="mr-I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br>
                  <a:rPr lang="en-US" sz="2000" b="0" dirty="0"/>
                </a:br>
                <a:br>
                  <a:rPr lang="en-US" sz="2000" b="0" dirty="0"/>
                </a:br>
                <a:endParaRPr lang="en-US" sz="2000" dirty="0"/>
              </a:p>
            </p:txBody>
          </p:sp>
        </mc:Choice>
        <mc:Fallback xmlns="">
          <p:sp>
            <p:nvSpPr>
              <p:cNvPr id="10" name="Google Shape;100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5" y="1399321"/>
                <a:ext cx="11264510" cy="4738724"/>
              </a:xfrm>
              <a:prstGeom prst="rect">
                <a:avLst/>
              </a:prstGeom>
              <a:blipFill rotWithShape="0">
                <a:blip r:embed="rId3"/>
                <a:stretch>
                  <a:fillRect l="-4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57726" y="3759749"/>
                <a:ext cx="2504275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26" y="3759749"/>
                <a:ext cx="2504275" cy="703141"/>
              </a:xfrm>
              <a:prstGeom prst="rect">
                <a:avLst/>
              </a:prstGeom>
              <a:blipFill rotWithShape="0">
                <a:blip r:embed="rId4"/>
                <a:stretch>
                  <a:fillRect b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0733" y="4466075"/>
                <a:ext cx="5388078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𝑍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𝑐</m:t>
                          </m:r>
                        </m:sup>
                      </m:sSubSup>
                      <m:r>
                        <a:rPr lang="en-US" b="0" i="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 [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As</m:t>
                      </m:r>
                      <m:r>
                        <a:rPr lang="en-US" b="0" i="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𝑐</m:t>
                          </m:r>
                        </m:sup>
                      </m:sSubSup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b="0" i="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33" y="4466075"/>
                <a:ext cx="5388078" cy="703141"/>
              </a:xfrm>
              <a:prstGeom prst="rect">
                <a:avLst/>
              </a:prstGeom>
              <a:blipFill rotWithShape="0">
                <a:blip r:embed="rId5"/>
                <a:stretch>
                  <a:fillRect b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87500" y="5372805"/>
                <a:ext cx="15131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𝑐</m:t>
                          </m:r>
                        </m:sup>
                      </m:sSubSup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00" y="5372805"/>
                <a:ext cx="1513171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637CEEC-B224-C642-A339-D99143F7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DC314C-FFAE-8548-85D5-F86B3722B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78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32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74692" y="6152761"/>
            <a:ext cx="4617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R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Selvaraju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A Das, R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Vedantam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M Cogswell, D Parikh, D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Batra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“Grad-CAM: Why did you say that? Visual Explanations from Deep Networks via Gradient-based Localization”, ICCV 2017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Google Shape;87;p12"/>
          <p:cNvSpPr txBox="1"/>
          <p:nvPr/>
        </p:nvSpPr>
        <p:spPr>
          <a:xfrm>
            <a:off x="284813" y="817552"/>
            <a:ext cx="11587397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</a:rPr>
              <a:t>Seemingly Unreasonable Predictions have Reasonable Explanations</a:t>
            </a:r>
            <a:endParaRPr sz="3000" dirty="0">
              <a:solidFill>
                <a:srgbClr val="43434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550" y="1398133"/>
            <a:ext cx="4541921" cy="4754628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9F7F9F4-BA91-9D40-A029-DAFAABF0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ED9E8F-263C-9D48-97D8-A8EE9E173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8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33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74692" y="6152761"/>
            <a:ext cx="4617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M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Zeiler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R Fergus, “</a:t>
            </a:r>
            <a:r>
              <a:rPr lang="en-US" sz="1000" dirty="0"/>
              <a:t>Visualizing and Understanding Convolutional Networks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”, ECCV 2014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Google Shape;87;p12"/>
          <p:cNvSpPr txBox="1"/>
          <p:nvPr/>
        </p:nvSpPr>
        <p:spPr>
          <a:xfrm>
            <a:off x="284813" y="817552"/>
            <a:ext cx="11587397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</a:rPr>
              <a:t>Occlusion Based Methods</a:t>
            </a:r>
            <a:endParaRPr sz="3000" dirty="0">
              <a:solidFill>
                <a:srgbClr val="43434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55"/>
          <a:stretch/>
        </p:blipFill>
        <p:spPr>
          <a:xfrm>
            <a:off x="284813" y="1214244"/>
            <a:ext cx="1848788" cy="52319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417302" y="1485900"/>
            <a:ext cx="5796797" cy="1485900"/>
            <a:chOff x="4998203" y="1460500"/>
            <a:chExt cx="5181600" cy="1252147"/>
          </a:xfrm>
        </p:grpSpPr>
        <p:sp>
          <p:nvSpPr>
            <p:cNvPr id="62" name="Shape 118"/>
            <p:cNvSpPr/>
            <p:nvPr/>
          </p:nvSpPr>
          <p:spPr>
            <a:xfrm>
              <a:off x="4998203" y="1541747"/>
              <a:ext cx="1193700" cy="1170900"/>
            </a:xfrm>
            <a:prstGeom prst="rect">
              <a:avLst/>
            </a:prstGeom>
            <a:blipFill rotWithShape="1">
              <a:blip r:embed="rId4">
                <a:alphaModFix amt="58999"/>
              </a:blip>
              <a:stretch>
                <a:fillRect/>
              </a:stretch>
            </a:blipFill>
            <a:ln w="12700" cap="flat" cmpd="sng">
              <a:solidFill>
                <a:srgbClr val="42719B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120"/>
            <p:cNvSpPr txBox="1"/>
            <p:nvPr/>
          </p:nvSpPr>
          <p:spPr>
            <a:xfrm>
              <a:off x="9646403" y="1460500"/>
              <a:ext cx="5079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r>
                <a:rPr lang="en-US" sz="15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car</a:t>
              </a:r>
            </a:p>
          </p:txBody>
        </p:sp>
        <p:grpSp>
          <p:nvGrpSpPr>
            <p:cNvPr id="64" name="Shape 123"/>
            <p:cNvGrpSpPr/>
            <p:nvPr/>
          </p:nvGrpSpPr>
          <p:grpSpPr>
            <a:xfrm>
              <a:off x="9589295" y="1913202"/>
              <a:ext cx="590508" cy="449095"/>
              <a:chOff x="7692185" y="1767035"/>
              <a:chExt cx="1261500" cy="959400"/>
            </a:xfrm>
          </p:grpSpPr>
          <p:sp>
            <p:nvSpPr>
              <p:cNvPr id="65" name="Shape 124"/>
              <p:cNvSpPr/>
              <p:nvPr/>
            </p:nvSpPr>
            <p:spPr>
              <a:xfrm>
                <a:off x="7692185" y="1767035"/>
                <a:ext cx="1261500" cy="959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Shape 125"/>
              <p:cNvSpPr/>
              <p:nvPr/>
            </p:nvSpPr>
            <p:spPr>
              <a:xfrm>
                <a:off x="7867842" y="2585491"/>
                <a:ext cx="73200" cy="1140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Shape 126"/>
              <p:cNvSpPr/>
              <p:nvPr/>
            </p:nvSpPr>
            <p:spPr>
              <a:xfrm>
                <a:off x="7938182" y="2473033"/>
                <a:ext cx="73200" cy="2265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Shape 127"/>
              <p:cNvSpPr/>
              <p:nvPr/>
            </p:nvSpPr>
            <p:spPr>
              <a:xfrm>
                <a:off x="8008520" y="2442615"/>
                <a:ext cx="70200" cy="2568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Shape 128"/>
              <p:cNvSpPr/>
              <p:nvPr/>
            </p:nvSpPr>
            <p:spPr>
              <a:xfrm>
                <a:off x="8078859" y="2364129"/>
                <a:ext cx="70200" cy="3354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Shape 129"/>
              <p:cNvSpPr/>
              <p:nvPr/>
            </p:nvSpPr>
            <p:spPr>
              <a:xfrm>
                <a:off x="8146286" y="1878621"/>
                <a:ext cx="73200" cy="820800"/>
              </a:xfrm>
              <a:prstGeom prst="rect">
                <a:avLst/>
              </a:prstGeom>
              <a:solidFill>
                <a:srgbClr val="59595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Shape 130"/>
              <p:cNvSpPr/>
              <p:nvPr/>
            </p:nvSpPr>
            <p:spPr>
              <a:xfrm>
                <a:off x="8219537" y="2473035"/>
                <a:ext cx="70200" cy="2265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Shape 131"/>
              <p:cNvSpPr/>
              <p:nvPr/>
            </p:nvSpPr>
            <p:spPr>
              <a:xfrm>
                <a:off x="7797504" y="2524149"/>
                <a:ext cx="70200" cy="1752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Shape 132"/>
              <p:cNvSpPr/>
              <p:nvPr/>
            </p:nvSpPr>
            <p:spPr>
              <a:xfrm>
                <a:off x="8289876" y="2508908"/>
                <a:ext cx="70200" cy="1905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Shape 133"/>
              <p:cNvSpPr/>
              <p:nvPr/>
            </p:nvSpPr>
            <p:spPr>
              <a:xfrm>
                <a:off x="8360215" y="2390801"/>
                <a:ext cx="70200" cy="3087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Shape 134"/>
              <p:cNvSpPr/>
              <p:nvPr/>
            </p:nvSpPr>
            <p:spPr>
              <a:xfrm>
                <a:off x="8430553" y="2636929"/>
                <a:ext cx="70200" cy="624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Shape 135"/>
              <p:cNvSpPr/>
              <p:nvPr/>
            </p:nvSpPr>
            <p:spPr>
              <a:xfrm>
                <a:off x="8500893" y="2043441"/>
                <a:ext cx="73200" cy="6561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Shape 136"/>
              <p:cNvSpPr/>
              <p:nvPr/>
            </p:nvSpPr>
            <p:spPr>
              <a:xfrm>
                <a:off x="8568318" y="2539054"/>
                <a:ext cx="73200" cy="1605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Shape 137"/>
              <p:cNvSpPr/>
              <p:nvPr/>
            </p:nvSpPr>
            <p:spPr>
              <a:xfrm>
                <a:off x="7726642" y="2318782"/>
                <a:ext cx="70200" cy="3807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Shape 138"/>
              <p:cNvSpPr/>
              <p:nvPr/>
            </p:nvSpPr>
            <p:spPr>
              <a:xfrm>
                <a:off x="8781986" y="2318781"/>
                <a:ext cx="70200" cy="3807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Shape 139"/>
              <p:cNvSpPr/>
              <p:nvPr/>
            </p:nvSpPr>
            <p:spPr>
              <a:xfrm>
                <a:off x="8852318" y="2617867"/>
                <a:ext cx="70200" cy="816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Shape 140"/>
              <p:cNvSpPr/>
              <p:nvPr/>
            </p:nvSpPr>
            <p:spPr>
              <a:xfrm>
                <a:off x="8708706" y="2508908"/>
                <a:ext cx="73200" cy="1905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Shape 141"/>
              <p:cNvSpPr/>
              <p:nvPr/>
            </p:nvSpPr>
            <p:spPr>
              <a:xfrm>
                <a:off x="8640800" y="2617849"/>
                <a:ext cx="70200" cy="816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3" name="Shape 142"/>
            <p:cNvCxnSpPr/>
            <p:nvPr/>
          </p:nvCxnSpPr>
          <p:spPr>
            <a:xfrm flipV="1">
              <a:off x="8183492" y="2134141"/>
              <a:ext cx="1253612" cy="1474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stealth" w="med" len="med"/>
            </a:ln>
          </p:spPr>
        </p:cxnSp>
        <p:cxnSp>
          <p:nvCxnSpPr>
            <p:cNvPr id="84" name="Shape 143"/>
            <p:cNvCxnSpPr/>
            <p:nvPr/>
          </p:nvCxnSpPr>
          <p:spPr>
            <a:xfrm flipV="1">
              <a:off x="5771606" y="2119392"/>
              <a:ext cx="1234836" cy="7808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stealth" w="med" len="med"/>
            </a:ln>
          </p:spPr>
        </p:cxnSp>
        <p:sp>
          <p:nvSpPr>
            <p:cNvPr id="85" name="Shape 144"/>
            <p:cNvSpPr txBox="1"/>
            <p:nvPr/>
          </p:nvSpPr>
          <p:spPr>
            <a:xfrm>
              <a:off x="6800718" y="1930847"/>
              <a:ext cx="1550285" cy="449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171450" lvl="0" indent="-38100" algn="ctr" rtl="0">
                <a:lnSpc>
                  <a:spcPct val="90000"/>
                </a:lnSpc>
                <a:spcBef>
                  <a:spcPts val="750"/>
                </a:spcBef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Independent </a:t>
              </a: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search</a:t>
              </a:r>
            </a:p>
          </p:txBody>
        </p:sp>
        <p:sp>
          <p:nvSpPr>
            <p:cNvPr id="86" name="Shape 145"/>
            <p:cNvSpPr/>
            <p:nvPr/>
          </p:nvSpPr>
          <p:spPr>
            <a:xfrm>
              <a:off x="5541206" y="2012000"/>
              <a:ext cx="230400" cy="230400"/>
            </a:xfrm>
            <a:prstGeom prst="rect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91214" y="4074472"/>
            <a:ext cx="5862586" cy="1587139"/>
            <a:chOff x="5491214" y="3647083"/>
            <a:chExt cx="5302775" cy="1252147"/>
          </a:xfrm>
        </p:grpSpPr>
        <p:sp>
          <p:nvSpPr>
            <p:cNvPr id="87" name="Shape 146"/>
            <p:cNvSpPr/>
            <p:nvPr/>
          </p:nvSpPr>
          <p:spPr>
            <a:xfrm>
              <a:off x="5491214" y="3728330"/>
              <a:ext cx="1193700" cy="1170900"/>
            </a:xfrm>
            <a:prstGeom prst="rect">
              <a:avLst/>
            </a:prstGeom>
            <a:blipFill rotWithShape="1">
              <a:blip r:embed="rId4">
                <a:alphaModFix amt="58999"/>
              </a:blip>
              <a:stretch>
                <a:fillRect/>
              </a:stretch>
            </a:blipFill>
            <a:ln w="12700" cap="flat" cmpd="sng">
              <a:solidFill>
                <a:srgbClr val="42719B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148"/>
            <p:cNvSpPr txBox="1"/>
            <p:nvPr/>
          </p:nvSpPr>
          <p:spPr>
            <a:xfrm>
              <a:off x="10203489" y="3647083"/>
              <a:ext cx="5079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r>
                <a:rPr lang="en-US" sz="15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car</a:t>
              </a:r>
            </a:p>
          </p:txBody>
        </p:sp>
        <p:cxnSp>
          <p:nvCxnSpPr>
            <p:cNvPr id="89" name="Shape 149"/>
            <p:cNvCxnSpPr/>
            <p:nvPr/>
          </p:nvCxnSpPr>
          <p:spPr>
            <a:xfrm>
              <a:off x="8848159" y="4313844"/>
              <a:ext cx="1355322" cy="1048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stealth" w="med" len="med"/>
            </a:ln>
          </p:spPr>
        </p:cxnSp>
        <p:grpSp>
          <p:nvGrpSpPr>
            <p:cNvPr id="90" name="Shape 150"/>
            <p:cNvGrpSpPr/>
            <p:nvPr/>
          </p:nvGrpSpPr>
          <p:grpSpPr>
            <a:xfrm>
              <a:off x="10203481" y="4099785"/>
              <a:ext cx="590508" cy="449095"/>
              <a:chOff x="7692185" y="1767035"/>
              <a:chExt cx="1261500" cy="959400"/>
            </a:xfrm>
          </p:grpSpPr>
          <p:sp>
            <p:nvSpPr>
              <p:cNvPr id="91" name="Shape 151"/>
              <p:cNvSpPr/>
              <p:nvPr/>
            </p:nvSpPr>
            <p:spPr>
              <a:xfrm>
                <a:off x="7692185" y="1767035"/>
                <a:ext cx="1261500" cy="959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Shape 152"/>
              <p:cNvSpPr/>
              <p:nvPr/>
            </p:nvSpPr>
            <p:spPr>
              <a:xfrm>
                <a:off x="7867842" y="2585491"/>
                <a:ext cx="73200" cy="1140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Shape 153"/>
              <p:cNvSpPr/>
              <p:nvPr/>
            </p:nvSpPr>
            <p:spPr>
              <a:xfrm>
                <a:off x="7938182" y="2473033"/>
                <a:ext cx="73200" cy="2265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Shape 154"/>
              <p:cNvSpPr/>
              <p:nvPr/>
            </p:nvSpPr>
            <p:spPr>
              <a:xfrm>
                <a:off x="8008520" y="2442615"/>
                <a:ext cx="70200" cy="2568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Shape 155"/>
              <p:cNvSpPr/>
              <p:nvPr/>
            </p:nvSpPr>
            <p:spPr>
              <a:xfrm>
                <a:off x="8078859" y="2364129"/>
                <a:ext cx="70200" cy="3354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Shape 156"/>
              <p:cNvSpPr/>
              <p:nvPr/>
            </p:nvSpPr>
            <p:spPr>
              <a:xfrm>
                <a:off x="8146286" y="1878621"/>
                <a:ext cx="73200" cy="820800"/>
              </a:xfrm>
              <a:prstGeom prst="rect">
                <a:avLst/>
              </a:prstGeom>
              <a:solidFill>
                <a:srgbClr val="59595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Shape 157"/>
              <p:cNvSpPr/>
              <p:nvPr/>
            </p:nvSpPr>
            <p:spPr>
              <a:xfrm>
                <a:off x="8219537" y="2473035"/>
                <a:ext cx="70200" cy="2265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Shape 158"/>
              <p:cNvSpPr/>
              <p:nvPr/>
            </p:nvSpPr>
            <p:spPr>
              <a:xfrm>
                <a:off x="7797504" y="2524149"/>
                <a:ext cx="70200" cy="1752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Shape 159"/>
              <p:cNvSpPr/>
              <p:nvPr/>
            </p:nvSpPr>
            <p:spPr>
              <a:xfrm>
                <a:off x="8289876" y="2508908"/>
                <a:ext cx="70200" cy="1905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Shape 160"/>
              <p:cNvSpPr/>
              <p:nvPr/>
            </p:nvSpPr>
            <p:spPr>
              <a:xfrm>
                <a:off x="8360215" y="2390801"/>
                <a:ext cx="70200" cy="3087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Shape 161"/>
              <p:cNvSpPr/>
              <p:nvPr/>
            </p:nvSpPr>
            <p:spPr>
              <a:xfrm>
                <a:off x="8430553" y="2636929"/>
                <a:ext cx="70200" cy="624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Shape 162"/>
              <p:cNvSpPr/>
              <p:nvPr/>
            </p:nvSpPr>
            <p:spPr>
              <a:xfrm>
                <a:off x="8500893" y="2043441"/>
                <a:ext cx="73200" cy="6561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Shape 163"/>
              <p:cNvSpPr/>
              <p:nvPr/>
            </p:nvSpPr>
            <p:spPr>
              <a:xfrm>
                <a:off x="8568318" y="2539054"/>
                <a:ext cx="73200" cy="1605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Shape 164"/>
              <p:cNvSpPr/>
              <p:nvPr/>
            </p:nvSpPr>
            <p:spPr>
              <a:xfrm>
                <a:off x="7726642" y="2318782"/>
                <a:ext cx="70200" cy="3807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Shape 165"/>
              <p:cNvSpPr/>
              <p:nvPr/>
            </p:nvSpPr>
            <p:spPr>
              <a:xfrm>
                <a:off x="8781986" y="2318781"/>
                <a:ext cx="70200" cy="3807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Shape 166"/>
              <p:cNvSpPr/>
              <p:nvPr/>
            </p:nvSpPr>
            <p:spPr>
              <a:xfrm>
                <a:off x="8852318" y="2617867"/>
                <a:ext cx="70200" cy="816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Shape 167"/>
              <p:cNvSpPr/>
              <p:nvPr/>
            </p:nvSpPr>
            <p:spPr>
              <a:xfrm>
                <a:off x="8708706" y="2508908"/>
                <a:ext cx="73200" cy="1905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Shape 168"/>
              <p:cNvSpPr/>
              <p:nvPr/>
            </p:nvSpPr>
            <p:spPr>
              <a:xfrm>
                <a:off x="8640800" y="2617849"/>
                <a:ext cx="70200" cy="81600"/>
              </a:xfrm>
              <a:prstGeom prst="rect">
                <a:avLst/>
              </a:prstGeom>
              <a:solidFill>
                <a:srgbClr val="C9C9C9"/>
              </a:solidFill>
              <a:ln w="9525" cap="flat" cmpd="sng">
                <a:solidFill>
                  <a:srgbClr val="7B7B7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09" name="Shape 170"/>
            <p:cNvCxnSpPr/>
            <p:nvPr/>
          </p:nvCxnSpPr>
          <p:spPr>
            <a:xfrm flipV="1">
              <a:off x="6264617" y="4297983"/>
              <a:ext cx="1130670" cy="158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stealth" w="med" len="med"/>
            </a:ln>
          </p:spPr>
        </p:cxnSp>
        <p:sp>
          <p:nvSpPr>
            <p:cNvPr id="110" name="Shape 171"/>
            <p:cNvSpPr/>
            <p:nvPr/>
          </p:nvSpPr>
          <p:spPr>
            <a:xfrm>
              <a:off x="6034217" y="4198583"/>
              <a:ext cx="230400" cy="230400"/>
            </a:xfrm>
            <a:prstGeom prst="rect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73"/>
            <p:cNvSpPr/>
            <p:nvPr/>
          </p:nvSpPr>
          <p:spPr>
            <a:xfrm>
              <a:off x="7395287" y="3915633"/>
              <a:ext cx="1447366" cy="764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sz="1600" dirty="0"/>
                <a:t>J</a:t>
              </a:r>
              <a:r>
                <a:rPr lang="en-US" sz="1600" dirty="0">
                  <a:solidFill>
                    <a:schemeClr val="tx1"/>
                  </a:solidFill>
                </a:rPr>
                <a:t>oint Search</a:t>
              </a:r>
            </a:p>
          </p:txBody>
        </p:sp>
        <p:sp>
          <p:nvSpPr>
            <p:cNvPr id="112" name="Shape 174"/>
            <p:cNvSpPr/>
            <p:nvPr/>
          </p:nvSpPr>
          <p:spPr>
            <a:xfrm>
              <a:off x="5803817" y="4659383"/>
              <a:ext cx="230400" cy="230400"/>
            </a:xfrm>
            <a:prstGeom prst="rect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75"/>
            <p:cNvSpPr/>
            <p:nvPr/>
          </p:nvSpPr>
          <p:spPr>
            <a:xfrm>
              <a:off x="5803817" y="4428983"/>
              <a:ext cx="230400" cy="230400"/>
            </a:xfrm>
            <a:prstGeom prst="rect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76"/>
            <p:cNvSpPr/>
            <p:nvPr/>
          </p:nvSpPr>
          <p:spPr>
            <a:xfrm>
              <a:off x="5803817" y="4198583"/>
              <a:ext cx="230400" cy="230400"/>
            </a:xfrm>
            <a:prstGeom prst="rect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26" y="1077596"/>
            <a:ext cx="1739272" cy="5368554"/>
          </a:xfrm>
          <a:prstGeom prst="rect">
            <a:avLst/>
          </a:prstGeom>
        </p:spPr>
      </p:pic>
      <p:sp>
        <p:nvSpPr>
          <p:cNvPr id="117" name="Date Placeholder 3">
            <a:extLst>
              <a:ext uri="{FF2B5EF4-FFF2-40B4-BE49-F238E27FC236}">
                <a16:creationId xmlns:a16="http://schemas.microsoft.com/office/drawing/2014/main" id="{D52C7341-B523-7D42-A6EA-7ABED2E8B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107B0-D93D-0941-B304-A6975FF2A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6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37" y="1190312"/>
            <a:ext cx="11782654" cy="5293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37" y="946912"/>
            <a:ext cx="11782654" cy="553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737" y="946912"/>
            <a:ext cx="11782654" cy="553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737" y="946912"/>
            <a:ext cx="11782654" cy="553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737" y="946912"/>
            <a:ext cx="11782654" cy="553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4737" y="946912"/>
            <a:ext cx="11782654" cy="553642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0"/>
          <p:cNvSpPr txBox="1"/>
          <p:nvPr/>
        </p:nvSpPr>
        <p:spPr>
          <a:xfrm>
            <a:off x="8231013" y="1816312"/>
            <a:ext cx="12894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P[shark]</a:t>
            </a:r>
            <a:endParaRPr sz="2000"/>
          </a:p>
        </p:txBody>
      </p:sp>
      <p:sp>
        <p:nvSpPr>
          <p:cNvPr id="230" name="Google Shape;230;p20"/>
          <p:cNvSpPr txBox="1"/>
          <p:nvPr/>
        </p:nvSpPr>
        <p:spPr>
          <a:xfrm>
            <a:off x="710488" y="4413412"/>
            <a:ext cx="12894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/>
              <a:t>shark</a:t>
            </a:r>
            <a:endParaRPr sz="2000"/>
          </a:p>
        </p:txBody>
      </p:sp>
      <p:sp>
        <p:nvSpPr>
          <p:cNvPr id="13" name="Google Shape;87;p12"/>
          <p:cNvSpPr txBox="1"/>
          <p:nvPr/>
        </p:nvSpPr>
        <p:spPr>
          <a:xfrm>
            <a:off x="302301" y="769862"/>
            <a:ext cx="11587397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</a:rPr>
              <a:t>RISE </a:t>
            </a:r>
            <a:endParaRPr sz="3000" dirty="0">
              <a:solidFill>
                <a:srgbClr val="434343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11381" y="6304002"/>
            <a:ext cx="4617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RISE: Randomized Input Sampling for Explanation of Black-box Models,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Petsiuk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Das,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Saenko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BMVC 2018</a:t>
            </a:r>
          </a:p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Slide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Courtesey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: Kate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Saenko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Boston University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69844" y="6429184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34</a:t>
            </a:fld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B1CDB79-E273-224B-9E24-764960C76C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383DFC-AA5C-4740-83F8-D5BA00FE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</a:t>
            </a:r>
            <a:r>
              <a:rPr lang="en-US"/>
              <a:t> 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77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87;p12"/>
          <p:cNvSpPr txBox="1"/>
          <p:nvPr/>
        </p:nvSpPr>
        <p:spPr>
          <a:xfrm>
            <a:off x="302301" y="769862"/>
            <a:ext cx="11587397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</a:rPr>
              <a:t>Explanations for Different Categories</a:t>
            </a:r>
            <a:endParaRPr sz="3000" dirty="0">
              <a:solidFill>
                <a:srgbClr val="434343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11381" y="6304002"/>
            <a:ext cx="4617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RISE: Randomized Input Sampling for Explanation of Black-box Models,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Petsiuk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Das,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Saenko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BMVC 2018</a:t>
            </a:r>
          </a:p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Slide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Courtesey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: Kate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Saenko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Boston University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69844" y="6429184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19" name="Google Shape;296;p24"/>
          <p:cNvGrpSpPr/>
          <p:nvPr/>
        </p:nvGrpSpPr>
        <p:grpSpPr>
          <a:xfrm>
            <a:off x="1125034" y="1735944"/>
            <a:ext cx="10228766" cy="3969839"/>
            <a:chOff x="1238250" y="3842438"/>
            <a:chExt cx="14579248" cy="5405296"/>
          </a:xfrm>
        </p:grpSpPr>
        <p:pic>
          <p:nvPicPr>
            <p:cNvPr id="20" name="Google Shape;29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14110" y="3842438"/>
              <a:ext cx="4606290" cy="460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9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189950" y="3853025"/>
              <a:ext cx="4627548" cy="460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99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38250" y="3842438"/>
              <a:ext cx="4606290" cy="460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300;p24"/>
            <p:cNvSpPr txBox="1"/>
            <p:nvPr/>
          </p:nvSpPr>
          <p:spPr>
            <a:xfrm>
              <a:off x="5995897" y="8495334"/>
              <a:ext cx="50640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2400"/>
                <a:t>Explanation for </a:t>
              </a:r>
              <a:r>
                <a:rPr lang="en" sz="2400" b="1"/>
                <a:t>Sheep</a:t>
              </a:r>
              <a:endParaRPr sz="2400"/>
            </a:p>
          </p:txBody>
        </p:sp>
        <p:sp>
          <p:nvSpPr>
            <p:cNvPr id="24" name="Google Shape;301;p24"/>
            <p:cNvSpPr txBox="1"/>
            <p:nvPr/>
          </p:nvSpPr>
          <p:spPr>
            <a:xfrm>
              <a:off x="11190000" y="8495325"/>
              <a:ext cx="46062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2400"/>
                <a:t>Explanation for </a:t>
              </a:r>
              <a:r>
                <a:rPr lang="en" sz="2400" b="1"/>
                <a:t>Cow</a:t>
              </a:r>
              <a:endParaRPr sz="2400"/>
            </a:p>
          </p:txBody>
        </p:sp>
      </p:grp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78C7D0C9-1077-5A4C-9060-75BBA2633D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C5BA58-2C0C-2648-8476-1032980BB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</a:t>
            </a:r>
            <a:r>
              <a:rPr lang="en-US"/>
              <a:t> 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43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87;p12"/>
          <p:cNvSpPr txBox="1"/>
          <p:nvPr/>
        </p:nvSpPr>
        <p:spPr>
          <a:xfrm>
            <a:off x="302301" y="733286"/>
            <a:ext cx="11587397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</a:rPr>
              <a:t>Localization-based metrics</a:t>
            </a:r>
            <a:endParaRPr sz="3000" dirty="0">
              <a:solidFill>
                <a:srgbClr val="434343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63702" y="6452283"/>
            <a:ext cx="3774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Slide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Courtesey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: Kate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Saenko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Boston University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69844" y="6429184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36</a:t>
            </a:fld>
            <a:endParaRPr lang="en-US" dirty="0"/>
          </a:p>
        </p:txBody>
      </p:sp>
      <p:pic>
        <p:nvPicPr>
          <p:cNvPr id="14" name="Google Shape;324;p27"/>
          <p:cNvPicPr preferRelativeResize="0"/>
          <p:nvPr/>
        </p:nvPicPr>
        <p:blipFill rotWithShape="1">
          <a:blip r:embed="rId3">
            <a:alphaModFix/>
          </a:blip>
          <a:srcRect t="4388" r="34421"/>
          <a:stretch/>
        </p:blipFill>
        <p:spPr>
          <a:xfrm>
            <a:off x="3346704" y="4050534"/>
            <a:ext cx="5471608" cy="246378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5;p27"/>
          <p:cNvSpPr txBox="1"/>
          <p:nvPr/>
        </p:nvSpPr>
        <p:spPr>
          <a:xfrm>
            <a:off x="8931688" y="1039050"/>
            <a:ext cx="3106500" cy="18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r>
              <a:rPr lang="en" sz="2200" i="1">
                <a:solidFill>
                  <a:srgbClr val="999999"/>
                </a:solidFill>
              </a:rPr>
              <a:t>Good explanations don’t have to align well with human-labeled ground truth.</a:t>
            </a:r>
            <a:endParaRPr sz="2200" i="1">
              <a:solidFill>
                <a:srgbClr val="999999"/>
              </a:solidFill>
            </a:endParaRPr>
          </a:p>
        </p:txBody>
      </p:sp>
      <p:pic>
        <p:nvPicPr>
          <p:cNvPr id="26" name="Google Shape;327;p27"/>
          <p:cNvPicPr preferRelativeResize="0"/>
          <p:nvPr/>
        </p:nvPicPr>
        <p:blipFill rotWithShape="1">
          <a:blip r:embed="rId4">
            <a:alphaModFix/>
          </a:blip>
          <a:srcRect t="4370" r="34409"/>
          <a:stretch/>
        </p:blipFill>
        <p:spPr>
          <a:xfrm>
            <a:off x="3346704" y="1481328"/>
            <a:ext cx="5471608" cy="234057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31;p27"/>
          <p:cNvSpPr txBox="1"/>
          <p:nvPr/>
        </p:nvSpPr>
        <p:spPr>
          <a:xfrm>
            <a:off x="6082508" y="1099994"/>
            <a:ext cx="26988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200"/>
              <a:t>wind farm</a:t>
            </a:r>
            <a:endParaRPr sz="2200" dirty="0"/>
          </a:p>
        </p:txBody>
      </p:sp>
      <p:sp>
        <p:nvSpPr>
          <p:cNvPr id="28" name="Google Shape;330;p27"/>
          <p:cNvSpPr txBox="1"/>
          <p:nvPr/>
        </p:nvSpPr>
        <p:spPr>
          <a:xfrm>
            <a:off x="6032663" y="3625425"/>
            <a:ext cx="26988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200"/>
              <a:t>recreational facility</a:t>
            </a:r>
            <a:endParaRPr sz="2200" dirty="0"/>
          </a:p>
        </p:txBody>
      </p:sp>
      <p:sp>
        <p:nvSpPr>
          <p:cNvPr id="2" name="Rectangle 1"/>
          <p:cNvSpPr/>
          <p:nvPr/>
        </p:nvSpPr>
        <p:spPr>
          <a:xfrm>
            <a:off x="7384027" y="2212258"/>
            <a:ext cx="403122" cy="884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641691" y="4706127"/>
            <a:ext cx="1853379" cy="10949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01B85E2-5C47-254F-B3DF-A9419EF1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8F912470-8592-3F49-BF7B-E618A0BCF762}"/>
              </a:ext>
            </a:extLst>
          </p:cNvPr>
          <p:cNvSpPr txBox="1">
            <a:spLocks/>
          </p:cNvSpPr>
          <p:nvPr/>
        </p:nvSpPr>
        <p:spPr>
          <a:xfrm>
            <a:off x="2199486" y="6356350"/>
            <a:ext cx="8167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CS60010 / Deep Learning | Explainibility (c) Abir Das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19C25A-1560-6F41-8FC2-978BFADCA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</a:t>
            </a:r>
            <a:r>
              <a:rPr lang="en-US"/>
              <a:t> 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865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87;p12"/>
          <p:cNvSpPr txBox="1"/>
          <p:nvPr/>
        </p:nvSpPr>
        <p:spPr>
          <a:xfrm>
            <a:off x="302301" y="733286"/>
            <a:ext cx="11587397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</a:rPr>
              <a:t>Causal metrics</a:t>
            </a:r>
            <a:endParaRPr sz="3000" dirty="0">
              <a:solidFill>
                <a:srgbClr val="434343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26814" y="6452283"/>
            <a:ext cx="3848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>
                <a:solidFill>
                  <a:schemeClr val="tx2">
                    <a:lumMod val="50000"/>
                  </a:schemeClr>
                </a:solidFill>
              </a:rPr>
              <a:t>Slide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Courtesey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: Kate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Saenko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Boston University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69844" y="6429184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37</a:t>
            </a:fld>
            <a:endParaRPr lang="en-US" dirty="0"/>
          </a:p>
        </p:txBody>
      </p:sp>
      <p:sp>
        <p:nvSpPr>
          <p:cNvPr id="12" name="Google Shape;336;p28"/>
          <p:cNvSpPr txBox="1"/>
          <p:nvPr/>
        </p:nvSpPr>
        <p:spPr>
          <a:xfrm>
            <a:off x="3512763" y="1105916"/>
            <a:ext cx="51666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Deletion</a:t>
            </a:r>
            <a:endParaRPr sz="3000"/>
          </a:p>
        </p:txBody>
      </p:sp>
      <p:pic>
        <p:nvPicPr>
          <p:cNvPr id="19" name="Google Shape;3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14" y="2109216"/>
            <a:ext cx="9382125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4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002" y="2109216"/>
            <a:ext cx="9382125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341;p28"/>
          <p:cNvSpPr txBox="1"/>
          <p:nvPr/>
        </p:nvSpPr>
        <p:spPr>
          <a:xfrm>
            <a:off x="3512763" y="1105916"/>
            <a:ext cx="51666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Insertion</a:t>
            </a:r>
            <a:endParaRPr sz="30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0F961E1-07E1-0541-9505-1B2F4B906F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CE3EBD-36BD-724C-807A-DC64969C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</a:t>
            </a:r>
            <a:r>
              <a:rPr lang="en-US"/>
              <a:t> 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6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/>
          </p:nvPr>
        </p:nvSpPr>
        <p:spPr>
          <a:xfrm>
            <a:off x="3000" y="961989"/>
            <a:ext cx="12189000" cy="7587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r>
              <a:rPr lang="en"/>
              <a:t>Evaluation</a:t>
            </a:r>
            <a:endParaRPr/>
          </a:p>
        </p:txBody>
      </p:sp>
      <p:sp>
        <p:nvSpPr>
          <p:cNvPr id="346" name="Google Shape;346;p29"/>
          <p:cNvSpPr txBox="1">
            <a:spLocks noGrp="1"/>
          </p:cNvSpPr>
          <p:nvPr>
            <p:ph type="sldNum" idx="12"/>
          </p:nvPr>
        </p:nvSpPr>
        <p:spPr>
          <a:xfrm>
            <a:off x="11295372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38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348" name="Google Shape;348;p29"/>
          <p:cNvSpPr txBox="1"/>
          <p:nvPr/>
        </p:nvSpPr>
        <p:spPr>
          <a:xfrm>
            <a:off x="3345213" y="1393513"/>
            <a:ext cx="5501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2200"/>
              <a:t>Causal metrics on ImageNet dataset</a:t>
            </a:r>
            <a:endParaRPr sz="2200"/>
          </a:p>
        </p:txBody>
      </p:sp>
      <p:grpSp>
        <p:nvGrpSpPr>
          <p:cNvPr id="349" name="Google Shape;349;p29"/>
          <p:cNvGrpSpPr/>
          <p:nvPr/>
        </p:nvGrpSpPr>
        <p:grpSpPr>
          <a:xfrm>
            <a:off x="1427588" y="2111725"/>
            <a:ext cx="9336952" cy="1562800"/>
            <a:chOff x="1426000" y="2111725"/>
            <a:chExt cx="9336952" cy="1562800"/>
          </a:xfrm>
        </p:grpSpPr>
        <p:pic>
          <p:nvPicPr>
            <p:cNvPr id="350" name="Google Shape;350;p29"/>
            <p:cNvPicPr preferRelativeResize="0"/>
            <p:nvPr/>
          </p:nvPicPr>
          <p:blipFill rotWithShape="1">
            <a:blip r:embed="rId3">
              <a:alphaModFix/>
            </a:blip>
            <a:srcRect t="26900"/>
            <a:stretch/>
          </p:blipFill>
          <p:spPr>
            <a:xfrm>
              <a:off x="1426000" y="2111725"/>
              <a:ext cx="9336952" cy="156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29"/>
            <p:cNvSpPr/>
            <p:nvPr/>
          </p:nvSpPr>
          <p:spPr>
            <a:xfrm>
              <a:off x="1767150" y="3305400"/>
              <a:ext cx="8625000" cy="2472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52" name="Google Shape;352;p29"/>
          <p:cNvGrpSpPr/>
          <p:nvPr/>
        </p:nvGrpSpPr>
        <p:grpSpPr>
          <a:xfrm>
            <a:off x="1255663" y="3993150"/>
            <a:ext cx="9555500" cy="2021350"/>
            <a:chOff x="1254075" y="4463050"/>
            <a:chExt cx="9555500" cy="2021350"/>
          </a:xfrm>
        </p:grpSpPr>
        <p:sp>
          <p:nvSpPr>
            <p:cNvPr id="353" name="Google Shape;353;p29"/>
            <p:cNvSpPr txBox="1"/>
            <p:nvPr/>
          </p:nvSpPr>
          <p:spPr>
            <a:xfrm>
              <a:off x="1379375" y="4463050"/>
              <a:ext cx="9430200" cy="64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n" sz="2200"/>
                <a:t>Localization metric (pointing game) on MSCOCO and Pascal VOC</a:t>
              </a:r>
              <a:endParaRPr sz="2200"/>
            </a:p>
          </p:txBody>
        </p:sp>
        <p:grpSp>
          <p:nvGrpSpPr>
            <p:cNvPr id="354" name="Google Shape;354;p29"/>
            <p:cNvGrpSpPr/>
            <p:nvPr/>
          </p:nvGrpSpPr>
          <p:grpSpPr>
            <a:xfrm>
              <a:off x="1254075" y="5100000"/>
              <a:ext cx="9336951" cy="1384400"/>
              <a:chOff x="1254075" y="5100000"/>
              <a:chExt cx="9336951" cy="1384400"/>
            </a:xfrm>
          </p:grpSpPr>
          <p:pic>
            <p:nvPicPr>
              <p:cNvPr id="355" name="Google Shape;355;p29"/>
              <p:cNvPicPr preferRelativeResize="0"/>
              <p:nvPr/>
            </p:nvPicPr>
            <p:blipFill rotWithShape="1">
              <a:blip r:embed="rId4">
                <a:alphaModFix/>
              </a:blip>
              <a:srcRect t="19465"/>
              <a:stretch/>
            </p:blipFill>
            <p:spPr>
              <a:xfrm>
                <a:off x="1254075" y="5105050"/>
                <a:ext cx="9336951" cy="13793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6" name="Google Shape;356;p29"/>
              <p:cNvSpPr/>
              <p:nvPr/>
            </p:nvSpPr>
            <p:spPr>
              <a:xfrm>
                <a:off x="9174525" y="5100000"/>
                <a:ext cx="1336800" cy="1379400"/>
              </a:xfrm>
              <a:prstGeom prst="rect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0FF37E1-DD2E-7240-893B-EC8E0521D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638" y="6295822"/>
            <a:ext cx="81661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72466A-8255-8F41-BE6A-2F674B3E8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13" y="6295822"/>
            <a:ext cx="15367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0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670504" y="3246273"/>
            <a:ext cx="850929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Thank You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39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97306" y="6356350"/>
            <a:ext cx="1514892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D4CF8-9D26-0D4B-B683-044B9DFC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7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4</a:t>
            </a:fld>
            <a:endParaRPr lang="en-US"/>
          </a:p>
        </p:txBody>
      </p:sp>
      <p:sp>
        <p:nvSpPr>
          <p:cNvPr id="59" name="Google Shape;691;p58"/>
          <p:cNvSpPr/>
          <p:nvPr/>
        </p:nvSpPr>
        <p:spPr>
          <a:xfrm>
            <a:off x="4068646" y="1848359"/>
            <a:ext cx="1219914" cy="1120717"/>
          </a:xfrm>
          <a:prstGeom prst="rect">
            <a:avLst/>
          </a:prstGeom>
          <a:noFill/>
          <a:ln w="19050" cap="flat" cmpd="sng">
            <a:solidFill>
              <a:srgbClr val="773F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3F04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773F04"/>
                </a:solidFill>
                <a:latin typeface="Avenir"/>
                <a:ea typeface="Avenir"/>
                <a:cs typeface="Avenir"/>
                <a:sym typeface="Avenir"/>
              </a:rPr>
              <a:t>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3F04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773F04"/>
                </a:solidFill>
                <a:latin typeface="Avenir"/>
                <a:ea typeface="Avenir"/>
                <a:cs typeface="Avenir"/>
                <a:sym typeface="Avenir"/>
              </a:rPr>
              <a:t>Process</a:t>
            </a:r>
            <a:endParaRPr/>
          </a:p>
        </p:txBody>
      </p:sp>
      <p:sp>
        <p:nvSpPr>
          <p:cNvPr id="60" name="Google Shape;692;p58"/>
          <p:cNvSpPr/>
          <p:nvPr/>
        </p:nvSpPr>
        <p:spPr>
          <a:xfrm>
            <a:off x="2824035" y="1848238"/>
            <a:ext cx="1049434" cy="1120717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61" name="Google Shape;693;p58"/>
          <p:cNvCxnSpPr>
            <a:stCxn id="60" idx="3"/>
            <a:endCxn id="59" idx="1"/>
          </p:cNvCxnSpPr>
          <p:nvPr/>
        </p:nvCxnSpPr>
        <p:spPr>
          <a:xfrm>
            <a:off x="3873469" y="2408596"/>
            <a:ext cx="195300" cy="0"/>
          </a:xfrm>
          <a:prstGeom prst="straightConnector1">
            <a:avLst/>
          </a:prstGeom>
          <a:noFill/>
          <a:ln w="28575" cap="flat" cmpd="sng">
            <a:solidFill>
              <a:srgbClr val="773F0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2" name="Google Shape;694;p58"/>
          <p:cNvSpPr/>
          <p:nvPr/>
        </p:nvSpPr>
        <p:spPr>
          <a:xfrm>
            <a:off x="5471439" y="1848359"/>
            <a:ext cx="1313572" cy="1120717"/>
          </a:xfrm>
          <a:prstGeom prst="rect">
            <a:avLst/>
          </a:prstGeom>
          <a:noFill/>
          <a:ln w="19050" cap="flat" cmpd="sng">
            <a:solidFill>
              <a:srgbClr val="773F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63" name="Google Shape;695;p58"/>
          <p:cNvCxnSpPr>
            <a:stCxn id="74" idx="3"/>
            <a:endCxn id="64" idx="2"/>
          </p:cNvCxnSpPr>
          <p:nvPr/>
        </p:nvCxnSpPr>
        <p:spPr>
          <a:xfrm>
            <a:off x="8099840" y="2408718"/>
            <a:ext cx="157800" cy="1800"/>
          </a:xfrm>
          <a:prstGeom prst="straightConnector1">
            <a:avLst/>
          </a:prstGeom>
          <a:noFill/>
          <a:ln w="28575" cap="flat" cmpd="sng">
            <a:solidFill>
              <a:srgbClr val="773F0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4" name="Google Shape;697;p58"/>
          <p:cNvSpPr/>
          <p:nvPr/>
        </p:nvSpPr>
        <p:spPr>
          <a:xfrm>
            <a:off x="8257669" y="1900437"/>
            <a:ext cx="997234" cy="1019959"/>
          </a:xfrm>
          <a:prstGeom prst="ellipse">
            <a:avLst/>
          </a:prstGeom>
          <a:noFill/>
          <a:ln w="19050" cap="flat" cmpd="sng">
            <a:solidFill>
              <a:srgbClr val="773F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5" name="Google Shape;69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2744" y="2062979"/>
            <a:ext cx="597695" cy="72807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99;p58"/>
          <p:cNvSpPr/>
          <p:nvPr/>
        </p:nvSpPr>
        <p:spPr>
          <a:xfrm>
            <a:off x="2549071" y="2967766"/>
            <a:ext cx="16270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3F04"/>
              </a:buClr>
              <a:buSzPts val="1400"/>
              <a:buFont typeface="Avenir"/>
              <a:buNone/>
            </a:pPr>
            <a:r>
              <a:rPr lang="en-US" sz="1400" b="0" i="0" u="none" strike="noStrike" cap="none">
                <a:solidFill>
                  <a:srgbClr val="773F04"/>
                </a:solidFill>
                <a:latin typeface="Avenir"/>
                <a:ea typeface="Avenir"/>
                <a:cs typeface="Avenir"/>
                <a:sym typeface="Avenir"/>
              </a:rPr>
              <a:t>Training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3F04"/>
              </a:buClr>
              <a:buSzPts val="1400"/>
              <a:buFont typeface="Avenir"/>
              <a:buNone/>
            </a:pPr>
            <a:r>
              <a:rPr lang="en-US" sz="1400" b="0" i="0" u="none" strike="noStrike" cap="none">
                <a:solidFill>
                  <a:srgbClr val="773F04"/>
                </a:solidFill>
                <a:latin typeface="Avenir"/>
                <a:ea typeface="Avenir"/>
                <a:cs typeface="Avenir"/>
                <a:sym typeface="Avenir"/>
              </a:rPr>
              <a:t>Data</a:t>
            </a:r>
            <a:endParaRPr/>
          </a:p>
        </p:txBody>
      </p:sp>
      <p:sp>
        <p:nvSpPr>
          <p:cNvPr id="67" name="Google Shape;700;p58"/>
          <p:cNvSpPr/>
          <p:nvPr/>
        </p:nvSpPr>
        <p:spPr>
          <a:xfrm>
            <a:off x="5323249" y="2967766"/>
            <a:ext cx="16270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3F04"/>
              </a:buClr>
              <a:buSzPts val="1400"/>
              <a:buFont typeface="Avenir"/>
              <a:buNone/>
            </a:pPr>
            <a:r>
              <a:rPr lang="en-US" sz="1400" b="0" i="0" u="none" strike="noStrike" cap="none">
                <a:solidFill>
                  <a:srgbClr val="773F04"/>
                </a:solidFill>
                <a:latin typeface="Avenir"/>
                <a:ea typeface="Avenir"/>
                <a:cs typeface="Avenir"/>
                <a:sym typeface="Avenir"/>
              </a:rPr>
              <a:t>Learned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3F04"/>
              </a:buClr>
              <a:buSzPts val="1400"/>
              <a:buFont typeface="Avenir"/>
              <a:buNone/>
            </a:pPr>
            <a:r>
              <a:rPr lang="en-US" sz="1400" b="0" i="0" u="none" strike="noStrike" cap="none">
                <a:solidFill>
                  <a:srgbClr val="773F04"/>
                </a:solidFill>
                <a:latin typeface="Avenir"/>
                <a:ea typeface="Avenir"/>
                <a:cs typeface="Avenir"/>
                <a:sym typeface="Avenir"/>
              </a:rPr>
              <a:t>Function</a:t>
            </a:r>
            <a:endParaRPr/>
          </a:p>
        </p:txBody>
      </p:sp>
      <p:sp>
        <p:nvSpPr>
          <p:cNvPr id="68" name="Google Shape;701;p58"/>
          <p:cNvSpPr/>
          <p:nvPr/>
        </p:nvSpPr>
        <p:spPr>
          <a:xfrm>
            <a:off x="6564673" y="2967766"/>
            <a:ext cx="162707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3F04"/>
              </a:buClr>
              <a:buSzPts val="1400"/>
              <a:buFont typeface="Avenir"/>
              <a:buNone/>
            </a:pPr>
            <a:r>
              <a:rPr lang="en-US" sz="1400" b="0" i="0" u="none" strike="noStrike" cap="none">
                <a:solidFill>
                  <a:srgbClr val="773F04"/>
                </a:solidFill>
                <a:latin typeface="Avenir"/>
                <a:ea typeface="Avenir"/>
                <a:cs typeface="Avenir"/>
                <a:sym typeface="Avenir"/>
              </a:rPr>
              <a:t>Output</a:t>
            </a:r>
            <a:endParaRPr/>
          </a:p>
        </p:txBody>
      </p:sp>
      <p:pic>
        <p:nvPicPr>
          <p:cNvPr id="69" name="Google Shape;702;p58"/>
          <p:cNvPicPr preferRelativeResize="0"/>
          <p:nvPr/>
        </p:nvPicPr>
        <p:blipFill rotWithShape="1">
          <a:blip r:embed="rId4">
            <a:alphaModFix/>
          </a:blip>
          <a:srcRect l="12678" r="-1220"/>
          <a:stretch/>
        </p:blipFill>
        <p:spPr>
          <a:xfrm>
            <a:off x="5677632" y="1044141"/>
            <a:ext cx="896102" cy="632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3;p58"/>
          <p:cNvPicPr preferRelativeResize="0"/>
          <p:nvPr/>
        </p:nvPicPr>
        <p:blipFill rotWithShape="1">
          <a:blip r:embed="rId5">
            <a:alphaModFix/>
          </a:blip>
          <a:srcRect b="4059"/>
          <a:stretch/>
        </p:blipFill>
        <p:spPr>
          <a:xfrm>
            <a:off x="5571097" y="1895382"/>
            <a:ext cx="1110795" cy="88201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04;p58"/>
          <p:cNvSpPr txBox="1"/>
          <p:nvPr/>
        </p:nvSpPr>
        <p:spPr>
          <a:xfrm>
            <a:off x="2744301" y="1269307"/>
            <a:ext cx="132255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3F04"/>
              </a:buClr>
              <a:buSzPts val="2800"/>
              <a:buFont typeface="Avenir"/>
              <a:buNone/>
            </a:pPr>
            <a:r>
              <a:rPr lang="en-US" sz="2800" b="0" i="0" u="none" strike="noStrike" cap="none">
                <a:solidFill>
                  <a:srgbClr val="773F04"/>
                </a:solidFill>
                <a:latin typeface="Avenir"/>
                <a:ea typeface="Avenir"/>
                <a:cs typeface="Avenir"/>
                <a:sym typeface="Avenir"/>
              </a:rPr>
              <a:t>Today</a:t>
            </a:r>
            <a:endParaRPr/>
          </a:p>
        </p:txBody>
      </p:sp>
      <p:cxnSp>
        <p:nvCxnSpPr>
          <p:cNvPr id="72" name="Google Shape;705;p58"/>
          <p:cNvCxnSpPr>
            <a:endCxn id="62" idx="0"/>
          </p:cNvCxnSpPr>
          <p:nvPr/>
        </p:nvCxnSpPr>
        <p:spPr>
          <a:xfrm>
            <a:off x="6125171" y="1676675"/>
            <a:ext cx="3000" cy="17160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3" name="Google Shape;706;p58"/>
          <p:cNvCxnSpPr>
            <a:stCxn id="59" idx="3"/>
            <a:endCxn id="62" idx="1"/>
          </p:cNvCxnSpPr>
          <p:nvPr/>
        </p:nvCxnSpPr>
        <p:spPr>
          <a:xfrm>
            <a:off x="5288560" y="2408718"/>
            <a:ext cx="183000" cy="0"/>
          </a:xfrm>
          <a:prstGeom prst="straightConnector1">
            <a:avLst/>
          </a:prstGeom>
          <a:noFill/>
          <a:ln w="28575" cap="flat" cmpd="sng">
            <a:solidFill>
              <a:srgbClr val="773F0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4" name="Google Shape;696;p58"/>
          <p:cNvSpPr/>
          <p:nvPr/>
        </p:nvSpPr>
        <p:spPr>
          <a:xfrm>
            <a:off x="6786268" y="1848359"/>
            <a:ext cx="1313572" cy="1120717"/>
          </a:xfrm>
          <a:prstGeom prst="rect">
            <a:avLst/>
          </a:prstGeom>
          <a:noFill/>
          <a:ln w="19050" cap="flat" cmpd="sng">
            <a:solidFill>
              <a:srgbClr val="773F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" name="Google Shape;707;p58"/>
          <p:cNvSpPr/>
          <p:nvPr/>
        </p:nvSpPr>
        <p:spPr>
          <a:xfrm>
            <a:off x="6771485" y="2143441"/>
            <a:ext cx="1312844" cy="49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3F04"/>
              </a:buClr>
              <a:buSzPts val="1200"/>
              <a:buFont typeface="Avenir"/>
              <a:buNone/>
            </a:pPr>
            <a:r>
              <a:rPr lang="en-US" sz="1200" b="1" i="0" u="none" strike="noStrike" cap="none">
                <a:solidFill>
                  <a:srgbClr val="773F04"/>
                </a:solidFill>
                <a:latin typeface="Avenir"/>
                <a:ea typeface="Avenir"/>
                <a:cs typeface="Avenir"/>
                <a:sym typeface="Avenir"/>
              </a:rPr>
              <a:t>This is a cat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3F04"/>
              </a:buClr>
              <a:buSzPts val="1100"/>
              <a:buFont typeface="Avenir"/>
              <a:buNone/>
            </a:pPr>
            <a:r>
              <a:rPr lang="en-US" sz="1100" b="0" i="0" u="none" strike="noStrike" cap="none">
                <a:solidFill>
                  <a:srgbClr val="773F04"/>
                </a:solidFill>
                <a:latin typeface="Avenir"/>
                <a:ea typeface="Avenir"/>
                <a:cs typeface="Avenir"/>
                <a:sym typeface="Avenir"/>
              </a:rPr>
              <a:t>(p = .93)</a:t>
            </a:r>
            <a:endParaRPr/>
          </a:p>
        </p:txBody>
      </p:sp>
      <p:sp>
        <p:nvSpPr>
          <p:cNvPr id="76" name="Google Shape;708;p58"/>
          <p:cNvSpPr txBox="1"/>
          <p:nvPr/>
        </p:nvSpPr>
        <p:spPr>
          <a:xfrm>
            <a:off x="9252854" y="1709364"/>
            <a:ext cx="2145152" cy="132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9063" marR="0" lvl="0" indent="-1190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3F04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773F04"/>
                </a:solidFill>
                <a:latin typeface="Avenir"/>
                <a:ea typeface="Avenir"/>
                <a:cs typeface="Avenir"/>
                <a:sym typeface="Avenir"/>
              </a:rPr>
              <a:t>Why did you do that?</a:t>
            </a:r>
            <a:endParaRPr/>
          </a:p>
          <a:p>
            <a:pPr marL="119063" marR="0" lvl="0" indent="-119063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773F04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773F04"/>
                </a:solidFill>
                <a:latin typeface="Avenir"/>
                <a:ea typeface="Avenir"/>
                <a:cs typeface="Avenir"/>
                <a:sym typeface="Avenir"/>
              </a:rPr>
              <a:t>Why not something else?</a:t>
            </a:r>
            <a:endParaRPr/>
          </a:p>
          <a:p>
            <a:pPr marL="119063" marR="0" lvl="0" indent="-119063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773F04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773F04"/>
                </a:solidFill>
                <a:latin typeface="Avenir"/>
                <a:ea typeface="Avenir"/>
                <a:cs typeface="Avenir"/>
                <a:sym typeface="Avenir"/>
              </a:rPr>
              <a:t>When do you succeed?</a:t>
            </a:r>
            <a:endParaRPr/>
          </a:p>
          <a:p>
            <a:pPr marL="119063" marR="0" lvl="0" indent="-11906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73F04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773F04"/>
                </a:solidFill>
                <a:latin typeface="Avenir"/>
                <a:ea typeface="Avenir"/>
                <a:cs typeface="Avenir"/>
                <a:sym typeface="Avenir"/>
              </a:rPr>
              <a:t>When do you fail?</a:t>
            </a:r>
            <a:endParaRPr/>
          </a:p>
          <a:p>
            <a:pPr marL="119063" marR="0" lvl="0" indent="-119063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773F04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773F04"/>
                </a:solidFill>
                <a:latin typeface="Avenir"/>
                <a:ea typeface="Avenir"/>
                <a:cs typeface="Avenir"/>
                <a:sym typeface="Avenir"/>
              </a:rPr>
              <a:t>When can I trust you?</a:t>
            </a:r>
            <a:endParaRPr/>
          </a:p>
          <a:p>
            <a:pPr marL="119063" marR="0" lvl="0" indent="-119063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773F04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773F04"/>
                </a:solidFill>
                <a:latin typeface="Avenir"/>
                <a:ea typeface="Avenir"/>
                <a:cs typeface="Avenir"/>
                <a:sym typeface="Avenir"/>
              </a:rPr>
              <a:t>How do I correct an error?</a:t>
            </a:r>
            <a:endParaRPr/>
          </a:p>
        </p:txBody>
      </p:sp>
      <p:pic>
        <p:nvPicPr>
          <p:cNvPr id="77" name="Google Shape;709;p58" descr="http://blog.kaggle.com/wp-content/uploads/2014/12/cifar-10-297x300.png"/>
          <p:cNvPicPr preferRelativeResize="0"/>
          <p:nvPr/>
        </p:nvPicPr>
        <p:blipFill rotWithShape="1">
          <a:blip r:embed="rId6">
            <a:alphaModFix/>
          </a:blip>
          <a:srcRect l="-1" r="31958" b="31325"/>
          <a:stretch/>
        </p:blipFill>
        <p:spPr>
          <a:xfrm>
            <a:off x="2836615" y="1845592"/>
            <a:ext cx="1034009" cy="11357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10;p58"/>
          <p:cNvCxnSpPr/>
          <p:nvPr/>
        </p:nvCxnSpPr>
        <p:spPr>
          <a:xfrm rot="10800000" flipH="1">
            <a:off x="2791387" y="3600536"/>
            <a:ext cx="8369643" cy="12450"/>
          </a:xfrm>
          <a:prstGeom prst="straightConnector1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" name="Google Shape;711;p58"/>
          <p:cNvSpPr/>
          <p:nvPr/>
        </p:nvSpPr>
        <p:spPr>
          <a:xfrm>
            <a:off x="8148142" y="2967766"/>
            <a:ext cx="121628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3F04"/>
              </a:buClr>
              <a:buSzPts val="1400"/>
              <a:buFont typeface="Avenir"/>
              <a:buNone/>
            </a:pPr>
            <a:r>
              <a:rPr lang="en-US" sz="1400" b="0" i="0" u="none" strike="noStrike" cap="none">
                <a:solidFill>
                  <a:srgbClr val="773F04"/>
                </a:solidFill>
                <a:latin typeface="Avenir"/>
                <a:ea typeface="Avenir"/>
                <a:cs typeface="Avenir"/>
                <a:sym typeface="Avenir"/>
              </a:rPr>
              <a:t>User with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3F04"/>
              </a:buClr>
              <a:buSzPts val="1400"/>
              <a:buFont typeface="Avenir"/>
              <a:buNone/>
            </a:pPr>
            <a:r>
              <a:rPr lang="en-US" sz="1400" b="0" i="0" u="none" strike="noStrike" cap="none">
                <a:solidFill>
                  <a:srgbClr val="773F04"/>
                </a:solidFill>
                <a:latin typeface="Avenir"/>
                <a:ea typeface="Avenir"/>
                <a:cs typeface="Avenir"/>
                <a:sym typeface="Avenir"/>
              </a:rPr>
              <a:t>a Task</a:t>
            </a:r>
            <a:endParaRPr/>
          </a:p>
        </p:txBody>
      </p:sp>
      <p:sp>
        <p:nvSpPr>
          <p:cNvPr id="80" name="Google Shape;713;p58"/>
          <p:cNvSpPr txBox="1"/>
          <p:nvPr/>
        </p:nvSpPr>
        <p:spPr>
          <a:xfrm>
            <a:off x="5522699" y="1514178"/>
            <a:ext cx="110672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Tahoma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©Spin South West</a:t>
            </a:r>
            <a:endParaRPr/>
          </a:p>
        </p:txBody>
      </p:sp>
      <p:sp>
        <p:nvSpPr>
          <p:cNvPr id="81" name="Google Shape;714;p58"/>
          <p:cNvSpPr txBox="1"/>
          <p:nvPr/>
        </p:nvSpPr>
        <p:spPr>
          <a:xfrm>
            <a:off x="2410387" y="2795945"/>
            <a:ext cx="1546777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homa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©University Of Toronto</a:t>
            </a:r>
            <a:endParaRPr/>
          </a:p>
        </p:txBody>
      </p:sp>
      <p:sp>
        <p:nvSpPr>
          <p:cNvPr id="83" name="Google Shape;716;p58"/>
          <p:cNvSpPr/>
          <p:nvPr/>
        </p:nvSpPr>
        <p:spPr>
          <a:xfrm>
            <a:off x="2863698" y="5683370"/>
            <a:ext cx="9942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220"/>
              </a:buClr>
              <a:buSzPts val="1400"/>
              <a:buFont typeface="Avenir"/>
              <a:buNone/>
            </a:pPr>
            <a:r>
              <a:rPr lang="en-US" sz="1400" b="0" i="0" u="none" strike="noStrike" cap="none">
                <a:solidFill>
                  <a:srgbClr val="274220"/>
                </a:solidFill>
                <a:latin typeface="Avenir"/>
                <a:ea typeface="Avenir"/>
                <a:cs typeface="Avenir"/>
                <a:sym typeface="Avenir"/>
              </a:rPr>
              <a:t>Training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220"/>
              </a:buClr>
              <a:buSzPts val="1400"/>
              <a:buFont typeface="Avenir"/>
              <a:buNone/>
            </a:pPr>
            <a:r>
              <a:rPr lang="en-US" sz="1400" b="0" i="0" u="none" strike="noStrike" cap="none">
                <a:solidFill>
                  <a:srgbClr val="274220"/>
                </a:solidFill>
                <a:latin typeface="Avenir"/>
                <a:ea typeface="Avenir"/>
                <a:cs typeface="Avenir"/>
                <a:sym typeface="Avenir"/>
              </a:rPr>
              <a:t>Data</a:t>
            </a:r>
            <a:endParaRPr/>
          </a:p>
        </p:txBody>
      </p:sp>
      <p:sp>
        <p:nvSpPr>
          <p:cNvPr id="84" name="Google Shape;717;p58"/>
          <p:cNvSpPr/>
          <p:nvPr/>
        </p:nvSpPr>
        <p:spPr>
          <a:xfrm>
            <a:off x="4066861" y="4565330"/>
            <a:ext cx="1219914" cy="1120717"/>
          </a:xfrm>
          <a:prstGeom prst="rect">
            <a:avLst/>
          </a:prstGeom>
          <a:noFill/>
          <a:ln w="19050" cap="flat" cmpd="sng">
            <a:solidFill>
              <a:srgbClr val="3A633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220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274220"/>
                </a:solidFill>
                <a:latin typeface="Avenir"/>
                <a:ea typeface="Avenir"/>
                <a:cs typeface="Avenir"/>
                <a:sym typeface="Avenir"/>
              </a:rPr>
              <a:t>New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220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274220"/>
                </a:solidFill>
                <a:latin typeface="Avenir"/>
                <a:ea typeface="Avenir"/>
                <a:cs typeface="Avenir"/>
                <a:sym typeface="Avenir"/>
              </a:rPr>
              <a:t>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220"/>
              </a:buClr>
              <a:buSzPts val="1600"/>
              <a:buFont typeface="Avenir"/>
              <a:buNone/>
            </a:pPr>
            <a:r>
              <a:rPr lang="en-US" sz="1600" b="0" i="0" u="none" strike="noStrike" cap="none">
                <a:solidFill>
                  <a:srgbClr val="274220"/>
                </a:solidFill>
                <a:latin typeface="Avenir"/>
                <a:ea typeface="Avenir"/>
                <a:cs typeface="Avenir"/>
                <a:sym typeface="Avenir"/>
              </a:rPr>
              <a:t>Process</a:t>
            </a:r>
            <a:endParaRPr/>
          </a:p>
        </p:txBody>
      </p:sp>
      <p:cxnSp>
        <p:nvCxnSpPr>
          <p:cNvPr id="85" name="Google Shape;718;p58"/>
          <p:cNvCxnSpPr>
            <a:stCxn id="107" idx="3"/>
            <a:endCxn id="84" idx="1"/>
          </p:cNvCxnSpPr>
          <p:nvPr/>
        </p:nvCxnSpPr>
        <p:spPr>
          <a:xfrm>
            <a:off x="3871684" y="5125567"/>
            <a:ext cx="195300" cy="0"/>
          </a:xfrm>
          <a:prstGeom prst="straightConnector1">
            <a:avLst/>
          </a:prstGeom>
          <a:noFill/>
          <a:ln w="28575" cap="flat" cmpd="sng">
            <a:solidFill>
              <a:srgbClr val="3A633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6" name="Google Shape;720;p58"/>
          <p:cNvCxnSpPr/>
          <p:nvPr/>
        </p:nvCxnSpPr>
        <p:spPr>
          <a:xfrm>
            <a:off x="8098055" y="4988041"/>
            <a:ext cx="192022" cy="0"/>
          </a:xfrm>
          <a:prstGeom prst="straightConnector1">
            <a:avLst/>
          </a:prstGeom>
          <a:noFill/>
          <a:ln w="28575" cap="flat" cmpd="sng">
            <a:solidFill>
              <a:srgbClr val="3A633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87" name="Google Shape;721;p58"/>
          <p:cNvGrpSpPr/>
          <p:nvPr/>
        </p:nvGrpSpPr>
        <p:grpSpPr>
          <a:xfrm>
            <a:off x="8257669" y="4617408"/>
            <a:ext cx="997234" cy="1019959"/>
            <a:chOff x="6059752" y="4439099"/>
            <a:chExt cx="997234" cy="1019959"/>
          </a:xfrm>
        </p:grpSpPr>
        <p:pic>
          <p:nvPicPr>
            <p:cNvPr id="88" name="Google Shape;722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22898" y="4531006"/>
              <a:ext cx="816246" cy="8162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723;p58"/>
            <p:cNvSpPr/>
            <p:nvPr/>
          </p:nvSpPr>
          <p:spPr>
            <a:xfrm>
              <a:off x="6059752" y="4439099"/>
              <a:ext cx="997234" cy="1019959"/>
            </a:xfrm>
            <a:prstGeom prst="ellipse">
              <a:avLst/>
            </a:prstGeom>
            <a:noFill/>
            <a:ln w="19050" cap="flat" cmpd="sng">
              <a:solidFill>
                <a:srgbClr val="3A633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90" name="Google Shape;724;p58"/>
          <p:cNvSpPr/>
          <p:nvPr/>
        </p:nvSpPr>
        <p:spPr>
          <a:xfrm>
            <a:off x="5321464" y="5683370"/>
            <a:ext cx="16270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220"/>
              </a:buClr>
              <a:buSzPts val="1400"/>
              <a:buFont typeface="Avenir"/>
              <a:buNone/>
            </a:pPr>
            <a:r>
              <a:rPr lang="en-US" sz="1400" b="0" i="0" u="none" strike="noStrike" cap="none">
                <a:solidFill>
                  <a:srgbClr val="274220"/>
                </a:solidFill>
                <a:latin typeface="Avenir"/>
                <a:ea typeface="Avenir"/>
                <a:cs typeface="Avenir"/>
                <a:sym typeface="Avenir"/>
              </a:rPr>
              <a:t>Explainable Model</a:t>
            </a:r>
            <a:endParaRPr/>
          </a:p>
        </p:txBody>
      </p:sp>
      <p:sp>
        <p:nvSpPr>
          <p:cNvPr id="91" name="Google Shape;725;p58"/>
          <p:cNvSpPr/>
          <p:nvPr/>
        </p:nvSpPr>
        <p:spPr>
          <a:xfrm>
            <a:off x="6562888" y="5683370"/>
            <a:ext cx="16270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220"/>
              </a:buClr>
              <a:buSzPts val="1400"/>
              <a:buFont typeface="Avenir"/>
              <a:buNone/>
            </a:pPr>
            <a:r>
              <a:rPr lang="en-US" sz="1400" b="0" i="0" u="none" strike="noStrike" cap="none">
                <a:solidFill>
                  <a:srgbClr val="274220"/>
                </a:solidFill>
                <a:latin typeface="Avenir"/>
                <a:ea typeface="Avenir"/>
                <a:cs typeface="Avenir"/>
                <a:sym typeface="Avenir"/>
              </a:rPr>
              <a:t>Explanation Interface</a:t>
            </a:r>
            <a:endParaRPr/>
          </a:p>
        </p:txBody>
      </p:sp>
      <p:pic>
        <p:nvPicPr>
          <p:cNvPr id="92" name="Google Shape;726;p58"/>
          <p:cNvPicPr preferRelativeResize="0"/>
          <p:nvPr/>
        </p:nvPicPr>
        <p:blipFill rotWithShape="1">
          <a:blip r:embed="rId4">
            <a:alphaModFix/>
          </a:blip>
          <a:srcRect l="12678" r="-1220"/>
          <a:stretch/>
        </p:blipFill>
        <p:spPr>
          <a:xfrm>
            <a:off x="5676618" y="3740075"/>
            <a:ext cx="896102" cy="63253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727;p58"/>
          <p:cNvSpPr txBox="1"/>
          <p:nvPr/>
        </p:nvSpPr>
        <p:spPr>
          <a:xfrm>
            <a:off x="2742517" y="3986278"/>
            <a:ext cx="23251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220"/>
              </a:buClr>
              <a:buSzPts val="2800"/>
              <a:buFont typeface="Avenir"/>
              <a:buNone/>
            </a:pPr>
            <a:r>
              <a:rPr lang="en-US" sz="2800" b="0" i="0" u="none" strike="noStrike" cap="none" dirty="0">
                <a:solidFill>
                  <a:srgbClr val="274220"/>
                </a:solidFill>
                <a:latin typeface="Avenir"/>
                <a:ea typeface="Avenir"/>
                <a:cs typeface="Avenir"/>
                <a:sym typeface="Avenir"/>
              </a:rPr>
              <a:t>Tomorrow</a:t>
            </a:r>
            <a:endParaRPr dirty="0"/>
          </a:p>
        </p:txBody>
      </p:sp>
      <p:cxnSp>
        <p:nvCxnSpPr>
          <p:cNvPr id="94" name="Google Shape;728;p58"/>
          <p:cNvCxnSpPr>
            <a:stCxn id="92" idx="2"/>
            <a:endCxn id="100" idx="0"/>
          </p:cNvCxnSpPr>
          <p:nvPr/>
        </p:nvCxnSpPr>
        <p:spPr>
          <a:xfrm>
            <a:off x="6124669" y="4372609"/>
            <a:ext cx="1800" cy="192600"/>
          </a:xfrm>
          <a:prstGeom prst="straightConnector1">
            <a:avLst/>
          </a:prstGeom>
          <a:noFill/>
          <a:ln w="9525" cap="flat" cmpd="sng">
            <a:solidFill>
              <a:srgbClr val="14425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5" name="Google Shape;730;p58"/>
          <p:cNvSpPr/>
          <p:nvPr/>
        </p:nvSpPr>
        <p:spPr>
          <a:xfrm>
            <a:off x="6784483" y="4565330"/>
            <a:ext cx="1313572" cy="1120717"/>
          </a:xfrm>
          <a:prstGeom prst="rect">
            <a:avLst/>
          </a:prstGeom>
          <a:noFill/>
          <a:ln w="19050" cap="flat" cmpd="sng">
            <a:solidFill>
              <a:srgbClr val="3A633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6" name="Google Shape;731;p58"/>
          <p:cNvSpPr txBox="1"/>
          <p:nvPr/>
        </p:nvSpPr>
        <p:spPr>
          <a:xfrm>
            <a:off x="9251069" y="4412210"/>
            <a:ext cx="2145152" cy="132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9063" marR="0" lvl="0" indent="-1190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22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274220"/>
                </a:solidFill>
                <a:latin typeface="Avenir"/>
                <a:ea typeface="Avenir"/>
                <a:cs typeface="Avenir"/>
                <a:sym typeface="Avenir"/>
              </a:rPr>
              <a:t>I understand why</a:t>
            </a:r>
            <a:endParaRPr/>
          </a:p>
          <a:p>
            <a:pPr marL="119063" marR="0" lvl="0" indent="-11906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7422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274220"/>
                </a:solidFill>
                <a:latin typeface="Avenir"/>
                <a:ea typeface="Avenir"/>
                <a:cs typeface="Avenir"/>
                <a:sym typeface="Avenir"/>
              </a:rPr>
              <a:t>I understand why not</a:t>
            </a:r>
            <a:endParaRPr/>
          </a:p>
          <a:p>
            <a:pPr marL="119063" marR="0" lvl="0" indent="-11906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7422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274220"/>
                </a:solidFill>
                <a:latin typeface="Avenir"/>
                <a:ea typeface="Avenir"/>
                <a:cs typeface="Avenir"/>
                <a:sym typeface="Avenir"/>
              </a:rPr>
              <a:t>I know when you’ll succeed</a:t>
            </a:r>
            <a:endParaRPr/>
          </a:p>
          <a:p>
            <a:pPr marL="119063" marR="0" lvl="0" indent="-11906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7422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274220"/>
                </a:solidFill>
                <a:latin typeface="Avenir"/>
                <a:ea typeface="Avenir"/>
                <a:cs typeface="Avenir"/>
                <a:sym typeface="Avenir"/>
              </a:rPr>
              <a:t>I know when you’ll fail</a:t>
            </a:r>
            <a:endParaRPr/>
          </a:p>
          <a:p>
            <a:pPr marL="119063" marR="0" lvl="0" indent="-11906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7422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274220"/>
                </a:solidFill>
                <a:latin typeface="Avenir"/>
                <a:ea typeface="Avenir"/>
                <a:cs typeface="Avenir"/>
                <a:sym typeface="Avenir"/>
              </a:rPr>
              <a:t>I know when to trust you</a:t>
            </a:r>
            <a:endParaRPr/>
          </a:p>
          <a:p>
            <a:pPr marL="119063" marR="0" lvl="0" indent="-11906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7422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274220"/>
                </a:solidFill>
                <a:latin typeface="Avenir"/>
                <a:ea typeface="Avenir"/>
                <a:cs typeface="Avenir"/>
                <a:sym typeface="Avenir"/>
              </a:rPr>
              <a:t>I know why you erred</a:t>
            </a:r>
            <a:endParaRPr/>
          </a:p>
        </p:txBody>
      </p:sp>
      <p:grpSp>
        <p:nvGrpSpPr>
          <p:cNvPr id="97" name="Google Shape;732;p58"/>
          <p:cNvGrpSpPr/>
          <p:nvPr/>
        </p:nvGrpSpPr>
        <p:grpSpPr>
          <a:xfrm>
            <a:off x="5513941" y="4589658"/>
            <a:ext cx="1261382" cy="1042334"/>
            <a:chOff x="4769600" y="4627821"/>
            <a:chExt cx="1255280" cy="1039673"/>
          </a:xfrm>
        </p:grpSpPr>
        <p:pic>
          <p:nvPicPr>
            <p:cNvPr id="98" name="Google Shape;733;p58"/>
            <p:cNvPicPr preferRelativeResize="0"/>
            <p:nvPr/>
          </p:nvPicPr>
          <p:blipFill rotWithShape="1">
            <a:blip r:embed="rId8">
              <a:alphaModFix/>
            </a:blip>
            <a:srcRect r="8466"/>
            <a:stretch/>
          </p:blipFill>
          <p:spPr>
            <a:xfrm>
              <a:off x="4769600" y="4696629"/>
              <a:ext cx="1195978" cy="9708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734;p58"/>
            <p:cNvSpPr/>
            <p:nvPr/>
          </p:nvSpPr>
          <p:spPr>
            <a:xfrm>
              <a:off x="5486400" y="4627821"/>
              <a:ext cx="538480" cy="1887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00" name="Google Shape;729;p58"/>
          <p:cNvSpPr/>
          <p:nvPr/>
        </p:nvSpPr>
        <p:spPr>
          <a:xfrm>
            <a:off x="5469654" y="4565330"/>
            <a:ext cx="1313572" cy="1120717"/>
          </a:xfrm>
          <a:prstGeom prst="rect">
            <a:avLst/>
          </a:prstGeom>
          <a:noFill/>
          <a:ln w="19050" cap="flat" cmpd="sng">
            <a:solidFill>
              <a:srgbClr val="3A633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01" name="Google Shape;735;p58"/>
          <p:cNvCxnSpPr>
            <a:stCxn id="84" idx="3"/>
            <a:endCxn id="100" idx="1"/>
          </p:cNvCxnSpPr>
          <p:nvPr/>
        </p:nvCxnSpPr>
        <p:spPr>
          <a:xfrm>
            <a:off x="5286775" y="5125688"/>
            <a:ext cx="183000" cy="0"/>
          </a:xfrm>
          <a:prstGeom prst="straightConnector1">
            <a:avLst/>
          </a:prstGeom>
          <a:noFill/>
          <a:ln w="28575" cap="flat" cmpd="sng">
            <a:solidFill>
              <a:srgbClr val="3A633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2" name="Google Shape;736;p58"/>
          <p:cNvSpPr/>
          <p:nvPr/>
        </p:nvSpPr>
        <p:spPr>
          <a:xfrm>
            <a:off x="6755953" y="4569114"/>
            <a:ext cx="1450143" cy="11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220"/>
              </a:buClr>
              <a:buSzPts val="1200"/>
              <a:buFont typeface="Avenir"/>
              <a:buNone/>
            </a:pPr>
            <a:r>
              <a:rPr lang="en-US" sz="1200" b="1" i="0" u="none" strike="noStrike" cap="none">
                <a:solidFill>
                  <a:srgbClr val="274220"/>
                </a:solidFill>
                <a:latin typeface="Avenir"/>
                <a:ea typeface="Avenir"/>
                <a:cs typeface="Avenir"/>
                <a:sym typeface="Avenir"/>
              </a:rPr>
              <a:t>This is a cat:</a:t>
            </a:r>
            <a:endParaRPr/>
          </a:p>
          <a:p>
            <a:pPr marL="58738" marR="0" lvl="0" indent="-58738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74220"/>
              </a:buClr>
              <a:buSzPts val="1050"/>
              <a:buFont typeface="Arial"/>
              <a:buChar char="•"/>
            </a:pPr>
            <a:r>
              <a:rPr lang="en-US" sz="1050" b="0" i="0" u="none" strike="noStrike" cap="none">
                <a:solidFill>
                  <a:srgbClr val="274220"/>
                </a:solidFill>
                <a:latin typeface="Avenir"/>
                <a:ea typeface="Avenir"/>
                <a:cs typeface="Avenir"/>
                <a:sym typeface="Avenir"/>
              </a:rPr>
              <a:t>It has fur, whiskers, and claws. </a:t>
            </a:r>
            <a:endParaRPr/>
          </a:p>
          <a:p>
            <a:pPr marL="58738" marR="0" lvl="0" indent="-58738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74220"/>
              </a:buClr>
              <a:buSzPts val="1050"/>
              <a:buFont typeface="Arial"/>
              <a:buChar char="•"/>
            </a:pPr>
            <a:r>
              <a:rPr lang="en-US" sz="1050" b="0" i="0" u="none" strike="noStrike" cap="none">
                <a:solidFill>
                  <a:srgbClr val="274220"/>
                </a:solidFill>
                <a:latin typeface="Avenir"/>
                <a:ea typeface="Avenir"/>
                <a:cs typeface="Avenir"/>
                <a:sym typeface="Avenir"/>
              </a:rPr>
              <a:t>It has this feature: </a:t>
            </a:r>
            <a:endParaRPr/>
          </a:p>
        </p:txBody>
      </p:sp>
      <p:pic>
        <p:nvPicPr>
          <p:cNvPr id="103" name="Google Shape;737;p58"/>
          <p:cNvPicPr preferRelativeResize="0"/>
          <p:nvPr/>
        </p:nvPicPr>
        <p:blipFill rotWithShape="1">
          <a:blip r:embed="rId9">
            <a:alphaModFix/>
          </a:blip>
          <a:srcRect l="34357" t="5566" r="16780" b="66425"/>
          <a:stretch/>
        </p:blipFill>
        <p:spPr>
          <a:xfrm>
            <a:off x="7488838" y="5382691"/>
            <a:ext cx="527226" cy="244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738;p58"/>
          <p:cNvPicPr preferRelativeResize="0"/>
          <p:nvPr/>
        </p:nvPicPr>
        <p:blipFill rotWithShape="1">
          <a:blip r:embed="rId10">
            <a:alphaModFix/>
          </a:blip>
          <a:srcRect l="7970" t="4194" r="5930" b="38824"/>
          <a:stretch/>
        </p:blipFill>
        <p:spPr>
          <a:xfrm>
            <a:off x="6881520" y="5375074"/>
            <a:ext cx="546922" cy="24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739;p58" descr="http://blog.kaggle.com/wp-content/uploads/2014/12/cifar-10-297x300.png"/>
          <p:cNvPicPr preferRelativeResize="0"/>
          <p:nvPr/>
        </p:nvPicPr>
        <p:blipFill rotWithShape="1">
          <a:blip r:embed="rId6">
            <a:alphaModFix/>
          </a:blip>
          <a:srcRect l="-1" r="31958" b="31325"/>
          <a:stretch/>
        </p:blipFill>
        <p:spPr>
          <a:xfrm>
            <a:off x="2831020" y="4565304"/>
            <a:ext cx="1034009" cy="112920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740;p58"/>
          <p:cNvSpPr/>
          <p:nvPr/>
        </p:nvSpPr>
        <p:spPr>
          <a:xfrm>
            <a:off x="8148142" y="5683370"/>
            <a:ext cx="121628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220"/>
              </a:buClr>
              <a:buSzPts val="1400"/>
              <a:buFont typeface="Avenir"/>
              <a:buNone/>
            </a:pPr>
            <a:r>
              <a:rPr lang="en-US" sz="1400" b="0" i="0" u="none" strike="noStrike" cap="none">
                <a:solidFill>
                  <a:srgbClr val="274220"/>
                </a:solidFill>
                <a:latin typeface="Avenir"/>
                <a:ea typeface="Avenir"/>
                <a:cs typeface="Avenir"/>
                <a:sym typeface="Avenir"/>
              </a:rPr>
              <a:t>User with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220"/>
              </a:buClr>
              <a:buSzPts val="1400"/>
              <a:buFont typeface="Avenir"/>
              <a:buNone/>
            </a:pPr>
            <a:r>
              <a:rPr lang="en-US" sz="1400" b="0" i="0" u="none" strike="noStrike" cap="none">
                <a:solidFill>
                  <a:srgbClr val="274220"/>
                </a:solidFill>
                <a:latin typeface="Avenir"/>
                <a:ea typeface="Avenir"/>
                <a:cs typeface="Avenir"/>
                <a:sym typeface="Avenir"/>
              </a:rPr>
              <a:t>a Task</a:t>
            </a:r>
            <a:endParaRPr/>
          </a:p>
        </p:txBody>
      </p:sp>
      <p:sp>
        <p:nvSpPr>
          <p:cNvPr id="107" name="Google Shape;719;p58"/>
          <p:cNvSpPr/>
          <p:nvPr/>
        </p:nvSpPr>
        <p:spPr>
          <a:xfrm>
            <a:off x="2822250" y="4565209"/>
            <a:ext cx="1049434" cy="1120717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08" name="Google Shape;741;p58"/>
          <p:cNvCxnSpPr/>
          <p:nvPr/>
        </p:nvCxnSpPr>
        <p:spPr>
          <a:xfrm rot="10800000">
            <a:off x="8078391" y="5253512"/>
            <a:ext cx="192022" cy="0"/>
          </a:xfrm>
          <a:prstGeom prst="straightConnector1">
            <a:avLst/>
          </a:prstGeom>
          <a:noFill/>
          <a:ln w="28575" cap="flat" cmpd="sng">
            <a:solidFill>
              <a:srgbClr val="3A633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9" name="Google Shape;742;p58"/>
          <p:cNvSpPr txBox="1"/>
          <p:nvPr/>
        </p:nvSpPr>
        <p:spPr>
          <a:xfrm>
            <a:off x="5513941" y="4190147"/>
            <a:ext cx="110672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Tahoma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©Spin South West</a:t>
            </a:r>
            <a:endParaRPr/>
          </a:p>
        </p:txBody>
      </p:sp>
      <p:sp>
        <p:nvSpPr>
          <p:cNvPr id="110" name="Google Shape;743;p58"/>
          <p:cNvSpPr txBox="1"/>
          <p:nvPr/>
        </p:nvSpPr>
        <p:spPr>
          <a:xfrm>
            <a:off x="2739181" y="5497892"/>
            <a:ext cx="119185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homa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©University Of Toronto</a:t>
            </a:r>
            <a:endParaRPr/>
          </a:p>
        </p:txBody>
      </p:sp>
      <p:sp>
        <p:nvSpPr>
          <p:cNvPr id="111" name="Google Shape;744;p58"/>
          <p:cNvSpPr txBox="1"/>
          <p:nvPr/>
        </p:nvSpPr>
        <p:spPr>
          <a:xfrm>
            <a:off x="5620768" y="2789565"/>
            <a:ext cx="1250663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Tahoma"/>
              <a:buNone/>
            </a:pPr>
            <a:r>
              <a:rPr lang="en-US" sz="700" b="0" i="0" u="none" strike="noStrike" cap="none">
                <a:solidFill>
                  <a:srgbClr val="BFBFBF"/>
                </a:solidFill>
                <a:latin typeface="Tahoma"/>
                <a:ea typeface="Tahoma"/>
                <a:cs typeface="Tahoma"/>
                <a:sym typeface="Tahoma"/>
              </a:rPr>
              <a:t>http://explainthatstuff.com</a:t>
            </a:r>
            <a:endParaRPr sz="700" b="0" i="0" u="none" strike="noStrike" cap="none">
              <a:solidFill>
                <a:srgbClr val="BFBFB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2" name="Google Shape;35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6224" y="2672039"/>
            <a:ext cx="1085438" cy="655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37;p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9219" y="3669264"/>
            <a:ext cx="1056818" cy="51572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TextBox 113"/>
          <p:cNvSpPr txBox="1"/>
          <p:nvPr/>
        </p:nvSpPr>
        <p:spPr>
          <a:xfrm>
            <a:off x="7574692" y="6221952"/>
            <a:ext cx="4617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Slide courtesy: David Gunning, DARPA XAI Program Manager</a:t>
            </a:r>
          </a:p>
        </p:txBody>
      </p:sp>
      <p:sp>
        <p:nvSpPr>
          <p:cNvPr id="116" name="Date Placeholder 3">
            <a:extLst>
              <a:ext uri="{FF2B5EF4-FFF2-40B4-BE49-F238E27FC236}">
                <a16:creationId xmlns:a16="http://schemas.microsoft.com/office/drawing/2014/main" id="{4CC2B16C-7A56-8249-8A1C-5CC01E8EF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EBC254-EF84-CF4B-9482-F05E8B4E7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733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5</a:t>
            </a:fld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9260026" y="6233239"/>
            <a:ext cx="2923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Slide courtesy: Kate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Saenko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Boston University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3581C58-5F59-FA4D-A702-945659E83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18" t="15322" r="63331" b="12970"/>
          <a:stretch/>
        </p:blipFill>
        <p:spPr>
          <a:xfrm>
            <a:off x="453483" y="2376948"/>
            <a:ext cx="3561305" cy="341180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F20DD48-102E-E84E-B6EA-5CC40734CDD7}"/>
              </a:ext>
            </a:extLst>
          </p:cNvPr>
          <p:cNvSpPr txBox="1"/>
          <p:nvPr/>
        </p:nvSpPr>
        <p:spPr>
          <a:xfrm>
            <a:off x="563815" y="1675668"/>
            <a:ext cx="3692152" cy="7232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Neural network prediction:</a:t>
            </a:r>
          </a:p>
          <a:p>
            <a:endParaRPr lang="en-US" sz="700" dirty="0"/>
          </a:p>
          <a:p>
            <a:r>
              <a:rPr lang="en-US" sz="1600" dirty="0"/>
              <a:t>solar farm: 63%, shopping mall: 23%</a:t>
            </a:r>
          </a:p>
        </p:txBody>
      </p:sp>
      <p:sp>
        <p:nvSpPr>
          <p:cNvPr id="76" name="Google Shape;100;p14"/>
          <p:cNvSpPr txBox="1"/>
          <p:nvPr/>
        </p:nvSpPr>
        <p:spPr>
          <a:xfrm>
            <a:off x="1861073" y="951665"/>
            <a:ext cx="6232603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Why Do We Need Explainable AI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A8FF15-5D38-A44B-9BF6-1387B563127C}"/>
              </a:ext>
            </a:extLst>
          </p:cNvPr>
          <p:cNvSpPr/>
          <p:nvPr/>
        </p:nvSpPr>
        <p:spPr>
          <a:xfrm>
            <a:off x="9882167" y="951665"/>
            <a:ext cx="2048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latin typeface="Calibri"/>
                <a:cs typeface="Calibri"/>
                <a:sym typeface="Calibri"/>
              </a:rPr>
              <a:t>○ </a:t>
            </a:r>
            <a:r>
              <a:rPr lang="en-US">
                <a:ln w="0"/>
                <a:latin typeface="Calibri"/>
                <a:cs typeface="Calibri"/>
                <a:sym typeface="Calibri"/>
              </a:rPr>
              <a:t>explain prediction</a:t>
            </a:r>
            <a:endParaRPr lang="en-US" dirty="0">
              <a:ln w="0"/>
              <a:latin typeface="Calibri"/>
              <a:cs typeface="Calibri"/>
              <a:sym typeface="Calibri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792ADF5-679E-BE45-BD68-62FC6BBBBF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407CD6-34CC-C64E-9300-0340B9039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508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6</a:t>
            </a:fld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9260026" y="6233239"/>
            <a:ext cx="2923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Slide courtesy: Kate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Saenko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Boston University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3581C58-5F59-FA4D-A702-945659E83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17" t="15322" r="8696" b="12970"/>
          <a:stretch/>
        </p:blipFill>
        <p:spPr>
          <a:xfrm>
            <a:off x="453483" y="2376948"/>
            <a:ext cx="11359576" cy="3411809"/>
          </a:xfrm>
          <a:prstGeom prst="rect">
            <a:avLst/>
          </a:prstGeom>
        </p:spPr>
      </p:pic>
      <p:sp>
        <p:nvSpPr>
          <p:cNvPr id="76" name="Google Shape;100;p14"/>
          <p:cNvSpPr txBox="1"/>
          <p:nvPr/>
        </p:nvSpPr>
        <p:spPr>
          <a:xfrm>
            <a:off x="1861073" y="951665"/>
            <a:ext cx="6232603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Why Do We Need Explainable AI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85A07C-BB3B-464B-8F82-D08B53C3552F}"/>
              </a:ext>
            </a:extLst>
          </p:cNvPr>
          <p:cNvSpPr txBox="1"/>
          <p:nvPr/>
        </p:nvSpPr>
        <p:spPr>
          <a:xfrm>
            <a:off x="4402397" y="1790016"/>
            <a:ext cx="36921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Explanation for “solar farm”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65F64-56D5-2F47-B773-B48F2E45419C}"/>
              </a:ext>
            </a:extLst>
          </p:cNvPr>
          <p:cNvSpPr txBox="1"/>
          <p:nvPr/>
        </p:nvSpPr>
        <p:spPr>
          <a:xfrm>
            <a:off x="8323636" y="1790016"/>
            <a:ext cx="36921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Explanation for “shopping mall”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0DD48-102E-E84E-B6EA-5CC40734CDD7}"/>
              </a:ext>
            </a:extLst>
          </p:cNvPr>
          <p:cNvSpPr txBox="1"/>
          <p:nvPr/>
        </p:nvSpPr>
        <p:spPr>
          <a:xfrm>
            <a:off x="563815" y="1675668"/>
            <a:ext cx="3692152" cy="7232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Neural network prediction:</a:t>
            </a:r>
          </a:p>
          <a:p>
            <a:endParaRPr lang="en-US" sz="700" dirty="0"/>
          </a:p>
          <a:p>
            <a:r>
              <a:rPr lang="en-US" sz="1600" dirty="0"/>
              <a:t>solar farm: 63%, shopping mall: 23%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A8FF15-5D38-A44B-9BF6-1387B563127C}"/>
              </a:ext>
            </a:extLst>
          </p:cNvPr>
          <p:cNvSpPr/>
          <p:nvPr/>
        </p:nvSpPr>
        <p:spPr>
          <a:xfrm>
            <a:off x="9882167" y="951665"/>
            <a:ext cx="2048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latin typeface="Calibri"/>
                <a:cs typeface="Calibri"/>
                <a:sym typeface="Calibri"/>
              </a:rPr>
              <a:t>○ </a:t>
            </a:r>
            <a:r>
              <a:rPr lang="en-US">
                <a:ln w="0"/>
                <a:latin typeface="Calibri"/>
                <a:cs typeface="Calibri"/>
                <a:sym typeface="Calibri"/>
              </a:rPr>
              <a:t>explain prediction</a:t>
            </a:r>
            <a:endParaRPr lang="en-US" dirty="0">
              <a:ln w="0"/>
              <a:latin typeface="Calibri"/>
              <a:cs typeface="Calibri"/>
              <a:sym typeface="Calibri"/>
            </a:endParaRP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82594E97-ABEB-4B4E-8102-1A43EF1B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A94BC8-80BF-CF4C-A2F3-E40B3381F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913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7</a:t>
            </a:fld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9260026" y="6233239"/>
            <a:ext cx="2923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Slide courtesy: Kate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Saenko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Boston University</a:t>
            </a:r>
          </a:p>
        </p:txBody>
      </p:sp>
      <p:sp>
        <p:nvSpPr>
          <p:cNvPr id="76" name="Google Shape;100;p14"/>
          <p:cNvSpPr txBox="1"/>
          <p:nvPr/>
        </p:nvSpPr>
        <p:spPr>
          <a:xfrm>
            <a:off x="1861073" y="951665"/>
            <a:ext cx="6232603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Why Do We Need Explainable AI</a:t>
            </a:r>
            <a:endParaRPr sz="2800" dirty="0">
              <a:solidFill>
                <a:srgbClr val="434343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49633" b="12335"/>
          <a:stretch/>
        </p:blipFill>
        <p:spPr>
          <a:xfrm>
            <a:off x="1816848" y="2208619"/>
            <a:ext cx="3883866" cy="38801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12053" y="1502127"/>
            <a:ext cx="5622052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i="1" dirty="0">
                <a:solidFill>
                  <a:srgbClr val="0070C0"/>
                </a:solidFill>
              </a:rPr>
              <a:t>Why did the classifier predict “car”?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75DD29-81D0-E843-A6CB-8F9D37FF7F16}"/>
              </a:ext>
            </a:extLst>
          </p:cNvPr>
          <p:cNvSpPr txBox="1"/>
          <p:nvPr/>
        </p:nvSpPr>
        <p:spPr>
          <a:xfrm>
            <a:off x="1856566" y="1910835"/>
            <a:ext cx="38357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Prediction: “car” 64%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A8FF15-5D38-A44B-9BF6-1387B563127C}"/>
              </a:ext>
            </a:extLst>
          </p:cNvPr>
          <p:cNvSpPr/>
          <p:nvPr/>
        </p:nvSpPr>
        <p:spPr>
          <a:xfrm>
            <a:off x="9882167" y="951665"/>
            <a:ext cx="2159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latin typeface="Calibri"/>
                <a:cs typeface="Calibri"/>
                <a:sym typeface="Calibri"/>
              </a:rPr>
              <a:t>○ explain prediction</a:t>
            </a:r>
          </a:p>
          <a:p>
            <a:r>
              <a:rPr lang="en-US" dirty="0">
                <a:ln w="0"/>
                <a:cs typeface="Calibri"/>
                <a:sym typeface="Calibri"/>
              </a:rPr>
              <a:t>○ Improve the model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DCD68CB-C73D-784D-924C-456A6FC4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D02F62-793F-8349-B167-8C8428EE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20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8</a:t>
            </a:fld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9260026" y="6233239"/>
            <a:ext cx="2923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Slide courtesy: Kate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Saenko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Boston University</a:t>
            </a:r>
          </a:p>
        </p:txBody>
      </p:sp>
      <p:sp>
        <p:nvSpPr>
          <p:cNvPr id="76" name="Google Shape;100;p14"/>
          <p:cNvSpPr txBox="1"/>
          <p:nvPr/>
        </p:nvSpPr>
        <p:spPr>
          <a:xfrm>
            <a:off x="1861073" y="951665"/>
            <a:ext cx="6232603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Why Do We Need Explainable AI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AA8FF15-5D38-A44B-9BF6-1387B563127C}"/>
              </a:ext>
            </a:extLst>
          </p:cNvPr>
          <p:cNvSpPr/>
          <p:nvPr/>
        </p:nvSpPr>
        <p:spPr>
          <a:xfrm>
            <a:off x="9882167" y="951665"/>
            <a:ext cx="2159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latin typeface="Calibri"/>
                <a:cs typeface="Calibri"/>
                <a:sym typeface="Calibri"/>
              </a:rPr>
              <a:t>○ explain prediction</a:t>
            </a:r>
          </a:p>
          <a:p>
            <a:r>
              <a:rPr lang="en-US" dirty="0">
                <a:ln w="0"/>
                <a:cs typeface="Calibri"/>
                <a:sym typeface="Calibri"/>
              </a:rPr>
              <a:t>○ Improve the model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" r="-77" b="12335"/>
          <a:stretch/>
        </p:blipFill>
        <p:spPr>
          <a:xfrm>
            <a:off x="1816848" y="2208619"/>
            <a:ext cx="7716896" cy="38801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12053" y="1502127"/>
            <a:ext cx="9593332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i="1" dirty="0">
                <a:solidFill>
                  <a:srgbClr val="0070C0"/>
                </a:solidFill>
              </a:rPr>
              <a:t>Why did the classifier predict “car”? – correct but for wrong reasons!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75DD29-81D0-E843-A6CB-8F9D37FF7F16}"/>
              </a:ext>
            </a:extLst>
          </p:cNvPr>
          <p:cNvSpPr txBox="1"/>
          <p:nvPr/>
        </p:nvSpPr>
        <p:spPr>
          <a:xfrm>
            <a:off x="1856566" y="1910835"/>
            <a:ext cx="38357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Prediction: “car” 64%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2D7CA-3630-FF45-945B-EA2EA97B911E}"/>
              </a:ext>
            </a:extLst>
          </p:cNvPr>
          <p:cNvSpPr txBox="1"/>
          <p:nvPr/>
        </p:nvSpPr>
        <p:spPr>
          <a:xfrm>
            <a:off x="5675296" y="1910835"/>
            <a:ext cx="38357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Explanation for “car”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8988612" y="3367154"/>
            <a:ext cx="1458259" cy="565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446871" y="3727741"/>
            <a:ext cx="148951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>
                <a:solidFill>
                  <a:schemeClr val="tx1"/>
                </a:solidFill>
              </a:rPr>
              <a:t>Cars parked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8048314" y="4339326"/>
            <a:ext cx="1567501" cy="692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615815" y="4826995"/>
            <a:ext cx="2175596" cy="954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>
                <a:solidFill>
                  <a:schemeClr val="tx1"/>
                </a:solidFill>
              </a:rPr>
              <a:t>actual reason is a</a:t>
            </a:r>
          </a:p>
          <a:p>
            <a:r>
              <a:rPr lang="en-US" sz="1867" dirty="0">
                <a:solidFill>
                  <a:schemeClr val="tx1"/>
                </a:solidFill>
              </a:rPr>
              <a:t>monitor and street </a:t>
            </a:r>
          </a:p>
          <a:p>
            <a:r>
              <a:rPr lang="en-US" sz="1867" dirty="0">
                <a:solidFill>
                  <a:schemeClr val="tx1"/>
                </a:solidFill>
              </a:rPr>
              <a:t>context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7FAB62BA-02A2-A345-B065-F51719EFF4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95EA57-C669-DD41-B139-B12AD94A6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9</a:t>
            </a:fld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9260026" y="6233239"/>
            <a:ext cx="2923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2" lvl="1">
              <a:buClr>
                <a:schemeClr val="tx2">
                  <a:lumMod val="75000"/>
                </a:schemeClr>
              </a:buClr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Slide courtesy: Kate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</a:rPr>
              <a:t>Saenko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, Boston University</a:t>
            </a:r>
          </a:p>
        </p:txBody>
      </p:sp>
      <p:sp>
        <p:nvSpPr>
          <p:cNvPr id="76" name="Google Shape;100;p14"/>
          <p:cNvSpPr txBox="1"/>
          <p:nvPr/>
        </p:nvSpPr>
        <p:spPr>
          <a:xfrm>
            <a:off x="1861073" y="951665"/>
            <a:ext cx="6232603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Why Do We Need Explainable AI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A8FF15-5D38-A44B-9BF6-1387B563127C}"/>
              </a:ext>
            </a:extLst>
          </p:cNvPr>
          <p:cNvSpPr/>
          <p:nvPr/>
        </p:nvSpPr>
        <p:spPr>
          <a:xfrm>
            <a:off x="9882167" y="951665"/>
            <a:ext cx="21593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latin typeface="Calibri"/>
                <a:cs typeface="Calibri"/>
                <a:sym typeface="Calibri"/>
              </a:rPr>
              <a:t>○ explain prediction</a:t>
            </a:r>
          </a:p>
          <a:p>
            <a:r>
              <a:rPr lang="en-US" dirty="0">
                <a:ln w="0"/>
                <a:cs typeface="Calibri"/>
                <a:sym typeface="Calibri"/>
              </a:rPr>
              <a:t>○ Improve the model</a:t>
            </a:r>
          </a:p>
          <a:p>
            <a:r>
              <a:rPr lang="en-US" dirty="0">
                <a:ln w="0"/>
                <a:cs typeface="Calibri"/>
                <a:sym typeface="Calibri"/>
              </a:rPr>
              <a:t>○ Discover bias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7886" r="50971"/>
          <a:stretch/>
        </p:blipFill>
        <p:spPr>
          <a:xfrm>
            <a:off x="1450292" y="2357434"/>
            <a:ext cx="4121834" cy="374875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72664" y="1487137"/>
            <a:ext cx="7295587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i="1" dirty="0">
                <a:solidFill>
                  <a:srgbClr val="0070C0"/>
                </a:solidFill>
              </a:rPr>
              <a:t>Why did the classifier predict “cow” (incorrect)?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BC1B18-3940-554B-9D71-E6DC6ED10667}"/>
              </a:ext>
            </a:extLst>
          </p:cNvPr>
          <p:cNvSpPr txBox="1"/>
          <p:nvPr/>
        </p:nvSpPr>
        <p:spPr>
          <a:xfrm>
            <a:off x="1622762" y="2151758"/>
            <a:ext cx="38357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Prediction: “cow” 76%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225C62-182F-B641-8CD8-D002E3AA2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30" y="6356350"/>
            <a:ext cx="1538668" cy="365125"/>
          </a:xfrm>
        </p:spPr>
        <p:txBody>
          <a:bodyPr/>
          <a:lstStyle/>
          <a:p>
            <a:r>
              <a:rPr lang="en-IN"/>
              <a:t>10 Sep 2021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5B51C4-6722-5742-955B-3BE4953AC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ISACT </a:t>
            </a:r>
            <a:r>
              <a:rPr lang="en-US"/>
              <a:t>| Explainibility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305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Center4AITemplate</Template>
  <TotalTime>18289</TotalTime>
  <Words>3232</Words>
  <Application>Microsoft Macintosh PowerPoint</Application>
  <PresentationFormat>Widescreen</PresentationFormat>
  <Paragraphs>583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Avenir</vt:lpstr>
      <vt:lpstr>Calibri</vt:lpstr>
      <vt:lpstr>Cambria Math</vt:lpstr>
      <vt:lpstr>Open Sans</vt:lpstr>
      <vt:lpstr>Segoe UI</vt:lpstr>
      <vt:lpstr>Tahoma</vt:lpstr>
      <vt:lpstr>Office Theme</vt:lpstr>
      <vt:lpstr>2_Office Theme</vt:lpstr>
      <vt:lpstr>Saliency Methods for Explainability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Foundations and Applications</dc:title>
  <dc:creator>Das, Abir</dc:creator>
  <cp:lastModifiedBy>Microsoft Office User</cp:lastModifiedBy>
  <cp:revision>503</cp:revision>
  <dcterms:created xsi:type="dcterms:W3CDTF">2019-01-13T09:33:50Z</dcterms:created>
  <dcterms:modified xsi:type="dcterms:W3CDTF">2021-09-10T12:28:09Z</dcterms:modified>
</cp:coreProperties>
</file>